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 id="2147484110" r:id="rId2"/>
  </p:sldMasterIdLst>
  <p:notesMasterIdLst>
    <p:notesMasterId r:id="rId126"/>
  </p:notesMasterIdLst>
  <p:handoutMasterIdLst>
    <p:handoutMasterId r:id="rId127"/>
  </p:handoutMasterIdLst>
  <p:sldIdLst>
    <p:sldId id="601" r:id="rId3"/>
    <p:sldId id="652" r:id="rId4"/>
    <p:sldId id="712" r:id="rId5"/>
    <p:sldId id="820" r:id="rId6"/>
    <p:sldId id="821" r:id="rId7"/>
    <p:sldId id="822" r:id="rId8"/>
    <p:sldId id="713" r:id="rId9"/>
    <p:sldId id="583" r:id="rId10"/>
    <p:sldId id="823" r:id="rId11"/>
    <p:sldId id="840" r:id="rId12"/>
    <p:sldId id="841" r:id="rId13"/>
    <p:sldId id="842" r:id="rId14"/>
    <p:sldId id="843" r:id="rId15"/>
    <p:sldId id="844" r:id="rId16"/>
    <p:sldId id="845" r:id="rId17"/>
    <p:sldId id="846" r:id="rId18"/>
    <p:sldId id="847" r:id="rId19"/>
    <p:sldId id="848" r:id="rId20"/>
    <p:sldId id="849" r:id="rId21"/>
    <p:sldId id="850" r:id="rId22"/>
    <p:sldId id="851" r:id="rId23"/>
    <p:sldId id="852" r:id="rId24"/>
    <p:sldId id="853" r:id="rId25"/>
    <p:sldId id="854" r:id="rId26"/>
    <p:sldId id="855" r:id="rId27"/>
    <p:sldId id="856" r:id="rId28"/>
    <p:sldId id="939" r:id="rId29"/>
    <p:sldId id="952" r:id="rId30"/>
    <p:sldId id="953" r:id="rId31"/>
    <p:sldId id="954" r:id="rId32"/>
    <p:sldId id="955" r:id="rId33"/>
    <p:sldId id="956" r:id="rId34"/>
    <p:sldId id="957" r:id="rId35"/>
    <p:sldId id="947" r:id="rId36"/>
    <p:sldId id="948" r:id="rId37"/>
    <p:sldId id="857" r:id="rId38"/>
    <p:sldId id="858" r:id="rId39"/>
    <p:sldId id="859" r:id="rId40"/>
    <p:sldId id="860" r:id="rId41"/>
    <p:sldId id="861" r:id="rId42"/>
    <p:sldId id="862" r:id="rId43"/>
    <p:sldId id="863" r:id="rId44"/>
    <p:sldId id="864" r:id="rId45"/>
    <p:sldId id="865" r:id="rId46"/>
    <p:sldId id="866" r:id="rId47"/>
    <p:sldId id="867" r:id="rId48"/>
    <p:sldId id="868" r:id="rId49"/>
    <p:sldId id="869" r:id="rId50"/>
    <p:sldId id="870" r:id="rId51"/>
    <p:sldId id="871" r:id="rId52"/>
    <p:sldId id="872" r:id="rId53"/>
    <p:sldId id="873" r:id="rId54"/>
    <p:sldId id="874" r:id="rId55"/>
    <p:sldId id="875" r:id="rId56"/>
    <p:sldId id="876" r:id="rId57"/>
    <p:sldId id="877" r:id="rId58"/>
    <p:sldId id="878" r:id="rId59"/>
    <p:sldId id="879" r:id="rId60"/>
    <p:sldId id="880" r:id="rId61"/>
    <p:sldId id="881" r:id="rId62"/>
    <p:sldId id="882" r:id="rId63"/>
    <p:sldId id="883" r:id="rId64"/>
    <p:sldId id="884" r:id="rId65"/>
    <p:sldId id="885" r:id="rId66"/>
    <p:sldId id="886" r:id="rId67"/>
    <p:sldId id="887" r:id="rId68"/>
    <p:sldId id="888" r:id="rId69"/>
    <p:sldId id="949" r:id="rId70"/>
    <p:sldId id="950" r:id="rId71"/>
    <p:sldId id="889" r:id="rId72"/>
    <p:sldId id="927" r:id="rId73"/>
    <p:sldId id="928" r:id="rId74"/>
    <p:sldId id="929" r:id="rId75"/>
    <p:sldId id="930" r:id="rId76"/>
    <p:sldId id="931" r:id="rId77"/>
    <p:sldId id="932" r:id="rId78"/>
    <p:sldId id="933" r:id="rId79"/>
    <p:sldId id="934" r:id="rId80"/>
    <p:sldId id="890" r:id="rId81"/>
    <p:sldId id="891" r:id="rId82"/>
    <p:sldId id="892" r:id="rId83"/>
    <p:sldId id="893" r:id="rId84"/>
    <p:sldId id="894" r:id="rId85"/>
    <p:sldId id="895" r:id="rId86"/>
    <p:sldId id="896" r:id="rId87"/>
    <p:sldId id="897" r:id="rId88"/>
    <p:sldId id="898" r:id="rId89"/>
    <p:sldId id="899" r:id="rId90"/>
    <p:sldId id="936" r:id="rId91"/>
    <p:sldId id="937" r:id="rId92"/>
    <p:sldId id="938" r:id="rId93"/>
    <p:sldId id="779" r:id="rId94"/>
    <p:sldId id="901" r:id="rId95"/>
    <p:sldId id="902" r:id="rId96"/>
    <p:sldId id="903" r:id="rId97"/>
    <p:sldId id="904" r:id="rId98"/>
    <p:sldId id="905" r:id="rId99"/>
    <p:sldId id="906" r:id="rId100"/>
    <p:sldId id="907" r:id="rId101"/>
    <p:sldId id="908" r:id="rId102"/>
    <p:sldId id="909" r:id="rId103"/>
    <p:sldId id="910" r:id="rId104"/>
    <p:sldId id="911" r:id="rId105"/>
    <p:sldId id="912" r:id="rId106"/>
    <p:sldId id="913" r:id="rId107"/>
    <p:sldId id="914" r:id="rId108"/>
    <p:sldId id="915" r:id="rId109"/>
    <p:sldId id="916" r:id="rId110"/>
    <p:sldId id="917" r:id="rId111"/>
    <p:sldId id="918" r:id="rId112"/>
    <p:sldId id="919" r:id="rId113"/>
    <p:sldId id="920" r:id="rId114"/>
    <p:sldId id="921" r:id="rId115"/>
    <p:sldId id="922" r:id="rId116"/>
    <p:sldId id="923" r:id="rId117"/>
    <p:sldId id="924" r:id="rId118"/>
    <p:sldId id="791" r:id="rId119"/>
    <p:sldId id="800" r:id="rId120"/>
    <p:sldId id="827" r:id="rId121"/>
    <p:sldId id="826" r:id="rId122"/>
    <p:sldId id="833" r:id="rId123"/>
    <p:sldId id="834" r:id="rId124"/>
    <p:sldId id="794" r:id="rId125"/>
  </p:sldIdLst>
  <p:sldSz cx="9144000" cy="6858000" type="screen4x3"/>
  <p:notesSz cx="6761163" cy="9942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t Jain" initials="" lastIdx="1" clrIdx="0"/>
  <p:cmAuthor id="1" name="avanindra kuma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5C2A"/>
    <a:srgbClr val="000099"/>
    <a:srgbClr val="800000"/>
    <a:srgbClr val="E9DEB5"/>
    <a:srgbClr val="0099CC"/>
  </p:clrMru>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29" autoAdjust="0"/>
    <p:restoredTop sz="98068" autoAdjust="0"/>
  </p:normalViewPr>
  <p:slideViewPr>
    <p:cSldViewPr>
      <p:cViewPr varScale="1">
        <p:scale>
          <a:sx n="73" d="100"/>
          <a:sy n="73" d="100"/>
        </p:scale>
        <p:origin x="-1380" y="-9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ilay\Desktop\PRC%202016\PRC%20Jan%2017\data%20fro%20PRC.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ilay\Desktop\PRC%202016\PRC%20Jan%2017\data%20fro%20PRC.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itesh\Desktop\NREGA%20PPT\Chart%20ABP+seeding.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chemeClr val="accent2">
                  <a:lumMod val="50000"/>
                </a:schemeClr>
              </a:solidFill>
            </c:spPr>
            <c:extLst xmlns:c16r2="http://schemas.microsoft.com/office/drawing/2015/06/chart">
              <c:ext xmlns:c16="http://schemas.microsoft.com/office/drawing/2014/chart" uri="{C3380CC4-5D6E-409C-BE32-E72D297353CC}">
                <c16:uniqueId val="{00000000-EE56-4551-BBFD-985BE8DB5AE5}"/>
              </c:ext>
            </c:extLst>
          </c:dPt>
          <c:dPt>
            <c:idx val="1"/>
            <c:spPr>
              <a:solidFill>
                <a:schemeClr val="accent3">
                  <a:lumMod val="75000"/>
                </a:schemeClr>
              </a:solidFill>
            </c:spPr>
            <c:extLst xmlns:c16r2="http://schemas.microsoft.com/office/drawing/2015/06/chart">
              <c:ext xmlns:c16="http://schemas.microsoft.com/office/drawing/2014/chart" uri="{C3380CC4-5D6E-409C-BE32-E72D297353CC}">
                <c16:uniqueId val="{00000001-EE56-4551-BBFD-985BE8DB5AE5}"/>
              </c:ext>
            </c:extLst>
          </c:dPt>
          <c:dPt>
            <c:idx val="2"/>
            <c:spPr>
              <a:solidFill>
                <a:schemeClr val="accent3">
                  <a:lumMod val="75000"/>
                </a:schemeClr>
              </a:solidFill>
            </c:spPr>
            <c:extLst xmlns:c16r2="http://schemas.microsoft.com/office/drawing/2015/06/chart">
              <c:ext xmlns:c16="http://schemas.microsoft.com/office/drawing/2014/chart" uri="{C3380CC4-5D6E-409C-BE32-E72D297353CC}">
                <c16:uniqueId val="{00000002-EE56-4551-BBFD-985BE8DB5AE5}"/>
              </c:ext>
            </c:extLst>
          </c:dPt>
          <c:dPt>
            <c:idx val="3"/>
            <c:spPr>
              <a:solidFill>
                <a:schemeClr val="accent3">
                  <a:lumMod val="75000"/>
                </a:schemeClr>
              </a:solidFill>
            </c:spPr>
            <c:extLst xmlns:c16r2="http://schemas.microsoft.com/office/drawing/2015/06/chart">
              <c:ext xmlns:c16="http://schemas.microsoft.com/office/drawing/2014/chart" uri="{C3380CC4-5D6E-409C-BE32-E72D297353CC}">
                <c16:uniqueId val="{00000003-EE56-4551-BBFD-985BE8DB5AE5}"/>
              </c:ext>
            </c:extLst>
          </c:dPt>
          <c:dPt>
            <c:idx val="4"/>
            <c:spPr>
              <a:solidFill>
                <a:schemeClr val="accent3">
                  <a:lumMod val="75000"/>
                </a:schemeClr>
              </a:solidFill>
            </c:spPr>
            <c:extLst xmlns:c16r2="http://schemas.microsoft.com/office/drawing/2015/06/chart">
              <c:ext xmlns:c16="http://schemas.microsoft.com/office/drawing/2014/chart" uri="{C3380CC4-5D6E-409C-BE32-E72D297353CC}">
                <c16:uniqueId val="{00000004-EE56-4551-BBFD-985BE8DB5AE5}"/>
              </c:ext>
            </c:extLst>
          </c:dPt>
          <c:dPt>
            <c:idx val="5"/>
            <c:spPr>
              <a:solidFill>
                <a:schemeClr val="accent3">
                  <a:lumMod val="75000"/>
                </a:schemeClr>
              </a:solidFill>
            </c:spPr>
            <c:extLst xmlns:c16r2="http://schemas.microsoft.com/office/drawing/2015/06/chart">
              <c:ext xmlns:c16="http://schemas.microsoft.com/office/drawing/2014/chart" uri="{C3380CC4-5D6E-409C-BE32-E72D297353CC}">
                <c16:uniqueId val="{00000005-EE56-4551-BBFD-985BE8DB5AE5}"/>
              </c:ext>
            </c:extLst>
          </c:dPt>
          <c:dPt>
            <c:idx val="6"/>
            <c:spPr>
              <a:solidFill>
                <a:schemeClr val="accent3">
                  <a:lumMod val="75000"/>
                </a:schemeClr>
              </a:solidFill>
            </c:spPr>
            <c:extLst xmlns:c16r2="http://schemas.microsoft.com/office/drawing/2015/06/chart">
              <c:ext xmlns:c16="http://schemas.microsoft.com/office/drawing/2014/chart" uri="{C3380CC4-5D6E-409C-BE32-E72D297353CC}">
                <c16:uniqueId val="{00000006-EE56-4551-BBFD-985BE8DB5AE5}"/>
              </c:ext>
            </c:extLst>
          </c:dPt>
          <c:dPt>
            <c:idx val="7"/>
            <c:spPr>
              <a:solidFill>
                <a:schemeClr val="accent3">
                  <a:lumMod val="75000"/>
                </a:schemeClr>
              </a:solidFill>
            </c:spPr>
            <c:extLst xmlns:c16r2="http://schemas.microsoft.com/office/drawing/2015/06/chart">
              <c:ext xmlns:c16="http://schemas.microsoft.com/office/drawing/2014/chart" uri="{C3380CC4-5D6E-409C-BE32-E72D297353CC}">
                <c16:uniqueId val="{00000007-EE56-4551-BBFD-985BE8DB5AE5}"/>
              </c:ext>
            </c:extLst>
          </c:dPt>
          <c:dPt>
            <c:idx val="8"/>
            <c:spPr>
              <a:solidFill>
                <a:schemeClr val="accent3">
                  <a:lumMod val="75000"/>
                </a:schemeClr>
              </a:solidFill>
            </c:spPr>
            <c:extLst xmlns:c16r2="http://schemas.microsoft.com/office/drawing/2015/06/chart">
              <c:ext xmlns:c16="http://schemas.microsoft.com/office/drawing/2014/chart" uri="{C3380CC4-5D6E-409C-BE32-E72D297353CC}">
                <c16:uniqueId val="{00000008-EE56-4551-BBFD-985BE8DB5AE5}"/>
              </c:ext>
            </c:extLst>
          </c:dPt>
          <c:dPt>
            <c:idx val="9"/>
            <c:spPr>
              <a:solidFill>
                <a:schemeClr val="accent3">
                  <a:lumMod val="75000"/>
                </a:schemeClr>
              </a:solidFill>
            </c:spPr>
            <c:extLst xmlns:c16r2="http://schemas.microsoft.com/office/drawing/2015/06/chart">
              <c:ext xmlns:c16="http://schemas.microsoft.com/office/drawing/2014/chart" uri="{C3380CC4-5D6E-409C-BE32-E72D297353CC}">
                <c16:uniqueId val="{00000009-EE56-4551-BBFD-985BE8DB5AE5}"/>
              </c:ext>
            </c:extLst>
          </c:dPt>
          <c:dPt>
            <c:idx val="10"/>
            <c:spPr>
              <a:solidFill>
                <a:schemeClr val="accent3">
                  <a:lumMod val="75000"/>
                </a:schemeClr>
              </a:solidFill>
            </c:spPr>
            <c:extLst xmlns:c16r2="http://schemas.microsoft.com/office/drawing/2015/06/chart">
              <c:ext xmlns:c16="http://schemas.microsoft.com/office/drawing/2014/chart" uri="{C3380CC4-5D6E-409C-BE32-E72D297353CC}">
                <c16:uniqueId val="{0000000A-EE56-4551-BBFD-985BE8DB5AE5}"/>
              </c:ext>
            </c:extLst>
          </c:dPt>
          <c:dPt>
            <c:idx val="11"/>
            <c:spPr>
              <a:solidFill>
                <a:schemeClr val="accent3">
                  <a:lumMod val="75000"/>
                </a:schemeClr>
              </a:solidFill>
            </c:spPr>
            <c:extLst xmlns:c16r2="http://schemas.microsoft.com/office/drawing/2015/06/chart">
              <c:ext xmlns:c16="http://schemas.microsoft.com/office/drawing/2014/chart" uri="{C3380CC4-5D6E-409C-BE32-E72D297353CC}">
                <c16:uniqueId val="{0000000B-EE56-4551-BBFD-985BE8DB5AE5}"/>
              </c:ext>
            </c:extLst>
          </c:dPt>
          <c:dPt>
            <c:idx val="12"/>
            <c:spPr>
              <a:solidFill>
                <a:schemeClr val="accent3">
                  <a:lumMod val="75000"/>
                </a:schemeClr>
              </a:solidFill>
            </c:spPr>
            <c:extLst xmlns:c16r2="http://schemas.microsoft.com/office/drawing/2015/06/chart">
              <c:ext xmlns:c16="http://schemas.microsoft.com/office/drawing/2014/chart" uri="{C3380CC4-5D6E-409C-BE32-E72D297353CC}">
                <c16:uniqueId val="{0000000C-EE56-4551-BBFD-985BE8DB5AE5}"/>
              </c:ext>
            </c:extLst>
          </c:dPt>
          <c:dPt>
            <c:idx val="13"/>
            <c:spPr>
              <a:solidFill>
                <a:schemeClr val="accent3">
                  <a:lumMod val="75000"/>
                </a:schemeClr>
              </a:solidFill>
            </c:spPr>
            <c:extLst xmlns:c16r2="http://schemas.microsoft.com/office/drawing/2015/06/chart">
              <c:ext xmlns:c16="http://schemas.microsoft.com/office/drawing/2014/chart" uri="{C3380CC4-5D6E-409C-BE32-E72D297353CC}">
                <c16:uniqueId val="{0000000D-EE56-4551-BBFD-985BE8DB5AE5}"/>
              </c:ext>
            </c:extLst>
          </c:dPt>
          <c:dPt>
            <c:idx val="14"/>
            <c:spPr>
              <a:solidFill>
                <a:schemeClr val="accent3">
                  <a:lumMod val="75000"/>
                </a:schemeClr>
              </a:solidFill>
            </c:spPr>
            <c:extLst xmlns:c16r2="http://schemas.microsoft.com/office/drawing/2015/06/chart">
              <c:ext xmlns:c16="http://schemas.microsoft.com/office/drawing/2014/chart" uri="{C3380CC4-5D6E-409C-BE32-E72D297353CC}">
                <c16:uniqueId val="{0000000E-EE56-4551-BBFD-985BE8DB5AE5}"/>
              </c:ext>
            </c:extLst>
          </c:dPt>
          <c:dPt>
            <c:idx val="15"/>
            <c:spPr>
              <a:solidFill>
                <a:schemeClr val="accent3">
                  <a:lumMod val="75000"/>
                </a:schemeClr>
              </a:solidFill>
            </c:spPr>
            <c:extLst xmlns:c16r2="http://schemas.microsoft.com/office/drawing/2015/06/chart">
              <c:ext xmlns:c16="http://schemas.microsoft.com/office/drawing/2014/chart" uri="{C3380CC4-5D6E-409C-BE32-E72D297353CC}">
                <c16:uniqueId val="{0000000F-EE56-4551-BBFD-985BE8DB5AE5}"/>
              </c:ext>
            </c:extLst>
          </c:dPt>
          <c:dPt>
            <c:idx val="16"/>
            <c:spPr>
              <a:solidFill>
                <a:schemeClr val="accent3">
                  <a:lumMod val="75000"/>
                </a:schemeClr>
              </a:solidFill>
            </c:spPr>
            <c:extLst xmlns:c16r2="http://schemas.microsoft.com/office/drawing/2015/06/chart">
              <c:ext xmlns:c16="http://schemas.microsoft.com/office/drawing/2014/chart" uri="{C3380CC4-5D6E-409C-BE32-E72D297353CC}">
                <c16:uniqueId val="{00000010-EE56-4551-BBFD-985BE8DB5AE5}"/>
              </c:ext>
            </c:extLst>
          </c:dPt>
          <c:dPt>
            <c:idx val="17"/>
            <c:spPr>
              <a:solidFill>
                <a:schemeClr val="accent3">
                  <a:lumMod val="75000"/>
                </a:schemeClr>
              </a:solidFill>
            </c:spPr>
            <c:extLst xmlns:c16r2="http://schemas.microsoft.com/office/drawing/2015/06/chart">
              <c:ext xmlns:c16="http://schemas.microsoft.com/office/drawing/2014/chart" uri="{C3380CC4-5D6E-409C-BE32-E72D297353CC}">
                <c16:uniqueId val="{00000011-EE56-4551-BBFD-985BE8DB5AE5}"/>
              </c:ext>
            </c:extLst>
          </c:dPt>
          <c:dPt>
            <c:idx val="18"/>
            <c:spPr>
              <a:solidFill>
                <a:schemeClr val="accent3">
                  <a:lumMod val="75000"/>
                </a:schemeClr>
              </a:solidFill>
            </c:spPr>
            <c:extLst xmlns:c16r2="http://schemas.microsoft.com/office/drawing/2015/06/chart">
              <c:ext xmlns:c16="http://schemas.microsoft.com/office/drawing/2014/chart" uri="{C3380CC4-5D6E-409C-BE32-E72D297353CC}">
                <c16:uniqueId val="{00000012-EE56-4551-BBFD-985BE8DB5AE5}"/>
              </c:ext>
            </c:extLst>
          </c:dPt>
          <c:dPt>
            <c:idx val="19"/>
            <c:spPr>
              <a:solidFill>
                <a:schemeClr val="accent3">
                  <a:lumMod val="75000"/>
                </a:schemeClr>
              </a:solidFill>
            </c:spPr>
            <c:extLst xmlns:c16r2="http://schemas.microsoft.com/office/drawing/2015/06/chart">
              <c:ext xmlns:c16="http://schemas.microsoft.com/office/drawing/2014/chart" uri="{C3380CC4-5D6E-409C-BE32-E72D297353CC}">
                <c16:uniqueId val="{00000013-EE56-4551-BBFD-985BE8DB5AE5}"/>
              </c:ext>
            </c:extLst>
          </c:dPt>
          <c:dPt>
            <c:idx val="20"/>
            <c:spPr>
              <a:solidFill>
                <a:schemeClr val="accent3">
                  <a:lumMod val="75000"/>
                </a:schemeClr>
              </a:solidFill>
            </c:spPr>
            <c:extLst xmlns:c16r2="http://schemas.microsoft.com/office/drawing/2015/06/chart">
              <c:ext xmlns:c16="http://schemas.microsoft.com/office/drawing/2014/chart" uri="{C3380CC4-5D6E-409C-BE32-E72D297353CC}">
                <c16:uniqueId val="{00000014-EE56-4551-BBFD-985BE8DB5AE5}"/>
              </c:ext>
            </c:extLst>
          </c:dPt>
          <c:dPt>
            <c:idx val="21"/>
            <c:spPr>
              <a:solidFill>
                <a:schemeClr val="accent3">
                  <a:lumMod val="75000"/>
                </a:schemeClr>
              </a:solidFill>
            </c:spPr>
            <c:extLst xmlns:c16r2="http://schemas.microsoft.com/office/drawing/2015/06/chart">
              <c:ext xmlns:c16="http://schemas.microsoft.com/office/drawing/2014/chart" uri="{C3380CC4-5D6E-409C-BE32-E72D297353CC}">
                <c16:uniqueId val="{00000015-EE56-4551-BBFD-985BE8DB5AE5}"/>
              </c:ext>
            </c:extLst>
          </c:dPt>
          <c:dPt>
            <c:idx val="22"/>
            <c:spPr>
              <a:solidFill>
                <a:schemeClr val="accent3">
                  <a:lumMod val="75000"/>
                </a:schemeClr>
              </a:solidFill>
            </c:spPr>
            <c:extLst xmlns:c16r2="http://schemas.microsoft.com/office/drawing/2015/06/chart">
              <c:ext xmlns:c16="http://schemas.microsoft.com/office/drawing/2014/chart" uri="{C3380CC4-5D6E-409C-BE32-E72D297353CC}">
                <c16:uniqueId val="{00000016-EE56-4551-BBFD-985BE8DB5AE5}"/>
              </c:ext>
            </c:extLst>
          </c:dPt>
          <c:dPt>
            <c:idx val="23"/>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7-EE56-4551-BBFD-985BE8DB5AE5}"/>
              </c:ext>
            </c:extLst>
          </c:dPt>
          <c:dPt>
            <c:idx val="24"/>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8-EE56-4551-BBFD-985BE8DB5AE5}"/>
              </c:ext>
            </c:extLst>
          </c:dPt>
          <c:dPt>
            <c:idx val="25"/>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9-EE56-4551-BBFD-985BE8DB5AE5}"/>
              </c:ext>
            </c:extLst>
          </c:dPt>
          <c:dPt>
            <c:idx val="30"/>
            <c:spPr>
              <a:solidFill>
                <a:srgbClr val="FF0000"/>
              </a:solidFill>
            </c:spPr>
            <c:extLst xmlns:c16r2="http://schemas.microsoft.com/office/drawing/2015/06/chart">
              <c:ext xmlns:c16="http://schemas.microsoft.com/office/drawing/2014/chart" uri="{C3380CC4-5D6E-409C-BE32-E72D297353CC}">
                <c16:uniqueId val="{0000001A-EE56-4551-BBFD-985BE8DB5AE5}"/>
              </c:ext>
            </c:extLst>
          </c:dPt>
          <c:dPt>
            <c:idx val="31"/>
            <c:spPr>
              <a:solidFill>
                <a:srgbClr val="FF0000"/>
              </a:solidFill>
            </c:spPr>
            <c:extLst xmlns:c16r2="http://schemas.microsoft.com/office/drawing/2015/06/chart">
              <c:ext xmlns:c16="http://schemas.microsoft.com/office/drawing/2014/chart" uri="{C3380CC4-5D6E-409C-BE32-E72D297353CC}">
                <c16:uniqueId val="{0000001B-EE56-4551-BBFD-985BE8DB5AE5}"/>
              </c:ext>
            </c:extLst>
          </c:dPt>
          <c:dLbls>
            <c:dLbl>
              <c:idx val="3"/>
              <c:layout>
                <c:manualLayout>
                  <c:x val="3.271983640081804E-3"/>
                  <c:y val="-3.3585222502099103E-2"/>
                </c:manualLayout>
              </c:layout>
              <c:dLblPos val="outEnd"/>
              <c:showVal val="1"/>
              <c:extLst xmlns:c16r2="http://schemas.microsoft.com/office/drawing/2015/06/chart">
                <c:ext xmlns:c16="http://schemas.microsoft.com/office/drawing/2014/chart" uri="{C3380CC4-5D6E-409C-BE32-E72D297353CC}">
                  <c16:uniqueId val="{00000003-EE56-4551-BBFD-985BE8DB5AE5}"/>
                </c:ext>
                <c:ext xmlns:c15="http://schemas.microsoft.com/office/drawing/2012/chart" uri="{CE6537A1-D6FC-4f65-9D91-7224C49458BB}">
                  <c15:layout/>
                </c:ext>
              </c:extLst>
            </c:dLbl>
            <c:dLbl>
              <c:idx val="5"/>
              <c:layout>
                <c:manualLayout>
                  <c:x val="0"/>
                  <c:y val="-3.0226700251889185E-2"/>
                </c:manualLayout>
              </c:layout>
              <c:dLblPos val="outEnd"/>
              <c:showVal val="1"/>
              <c:extLst xmlns:c16r2="http://schemas.microsoft.com/office/drawing/2015/06/chart">
                <c:ext xmlns:c16="http://schemas.microsoft.com/office/drawing/2014/chart" uri="{C3380CC4-5D6E-409C-BE32-E72D297353CC}">
                  <c16:uniqueId val="{00000005-EE56-4551-BBFD-985BE8DB5AE5}"/>
                </c:ext>
                <c:ext xmlns:c15="http://schemas.microsoft.com/office/drawing/2012/chart" uri="{CE6537A1-D6FC-4f65-9D91-7224C49458BB}">
                  <c15:layout/>
                </c:ext>
              </c:extLst>
            </c:dLbl>
            <c:dLbl>
              <c:idx val="7"/>
              <c:layout>
                <c:manualLayout>
                  <c:x val="1.6359918200408705E-3"/>
                  <c:y val="-2.3509655751469377E-2"/>
                </c:manualLayout>
              </c:layout>
              <c:dLblPos val="outEnd"/>
              <c:showVal val="1"/>
              <c:extLst xmlns:c16r2="http://schemas.microsoft.com/office/drawing/2015/06/chart">
                <c:ext xmlns:c16="http://schemas.microsoft.com/office/drawing/2014/chart" uri="{C3380CC4-5D6E-409C-BE32-E72D297353CC}">
                  <c16:uniqueId val="{00000007-EE56-4551-BBFD-985BE8DB5AE5}"/>
                </c:ext>
                <c:ext xmlns:c15="http://schemas.microsoft.com/office/drawing/2012/chart" uri="{CE6537A1-D6FC-4f65-9D91-7224C49458BB}">
                  <c15:layout/>
                </c:ext>
              </c:extLst>
            </c:dLbl>
            <c:dLbl>
              <c:idx val="9"/>
              <c:layout>
                <c:manualLayout>
                  <c:x val="0"/>
                  <c:y val="-2.6868178001679319E-2"/>
                </c:manualLayout>
              </c:layout>
              <c:dLblPos val="outEnd"/>
              <c:showVal val="1"/>
              <c:extLst xmlns:c16r2="http://schemas.microsoft.com/office/drawing/2015/06/chart">
                <c:ext xmlns:c16="http://schemas.microsoft.com/office/drawing/2014/chart" uri="{C3380CC4-5D6E-409C-BE32-E72D297353CC}">
                  <c16:uniqueId val="{00000009-EE56-4551-BBFD-985BE8DB5AE5}"/>
                </c:ext>
                <c:ext xmlns:c15="http://schemas.microsoft.com/office/drawing/2012/chart" uri="{CE6537A1-D6FC-4f65-9D91-7224C49458BB}">
                  <c15:layout/>
                </c:ext>
              </c:extLst>
            </c:dLbl>
            <c:dLbl>
              <c:idx val="11"/>
              <c:layout>
                <c:manualLayout>
                  <c:x val="0"/>
                  <c:y val="-3.0226700251889185E-2"/>
                </c:manualLayout>
              </c:layout>
              <c:dLblPos val="outEnd"/>
              <c:showVal val="1"/>
              <c:extLst xmlns:c16r2="http://schemas.microsoft.com/office/drawing/2015/06/chart">
                <c:ext xmlns:c16="http://schemas.microsoft.com/office/drawing/2014/chart" uri="{C3380CC4-5D6E-409C-BE32-E72D297353CC}">
                  <c16:uniqueId val="{0000000B-EE56-4551-BBFD-985BE8DB5AE5}"/>
                </c:ext>
                <c:ext xmlns:c15="http://schemas.microsoft.com/office/drawing/2012/chart" uri="{CE6537A1-D6FC-4f65-9D91-7224C49458BB}">
                  <c15:layout/>
                </c:ext>
              </c:extLst>
            </c:dLbl>
            <c:dLbl>
              <c:idx val="13"/>
              <c:layout>
                <c:manualLayout>
                  <c:x val="0"/>
                  <c:y val="-3.3585222502099103E-2"/>
                </c:manualLayout>
              </c:layout>
              <c:dLblPos val="outEnd"/>
              <c:showVal val="1"/>
              <c:extLst xmlns:c16r2="http://schemas.microsoft.com/office/drawing/2015/06/chart">
                <c:ext xmlns:c16="http://schemas.microsoft.com/office/drawing/2014/chart" uri="{C3380CC4-5D6E-409C-BE32-E72D297353CC}">
                  <c16:uniqueId val="{0000000D-EE56-4551-BBFD-985BE8DB5AE5}"/>
                </c:ext>
                <c:ext xmlns:c15="http://schemas.microsoft.com/office/drawing/2012/chart" uri="{CE6537A1-D6FC-4f65-9D91-7224C49458BB}">
                  <c15:layout/>
                </c:ext>
              </c:extLst>
            </c:dLbl>
            <c:dLbl>
              <c:idx val="15"/>
              <c:layout>
                <c:manualLayout>
                  <c:x val="0"/>
                  <c:y val="-3.0226700251889185E-2"/>
                </c:manualLayout>
              </c:layout>
              <c:dLblPos val="outEnd"/>
              <c:showVal val="1"/>
              <c:extLst xmlns:c16r2="http://schemas.microsoft.com/office/drawing/2015/06/chart">
                <c:ext xmlns:c16="http://schemas.microsoft.com/office/drawing/2014/chart" uri="{C3380CC4-5D6E-409C-BE32-E72D297353CC}">
                  <c16:uniqueId val="{0000000F-EE56-4551-BBFD-985BE8DB5AE5}"/>
                </c:ext>
                <c:ext xmlns:c15="http://schemas.microsoft.com/office/drawing/2012/chart" uri="{CE6537A1-D6FC-4f65-9D91-7224C49458BB}">
                  <c15:layout/>
                </c:ext>
              </c:extLst>
            </c:dLbl>
            <c:dLbl>
              <c:idx val="17"/>
              <c:layout>
                <c:manualLayout>
                  <c:x val="0"/>
                  <c:y val="-3.6943744752309042E-2"/>
                </c:manualLayout>
              </c:layout>
              <c:dLblPos val="outEnd"/>
              <c:showVal val="1"/>
              <c:extLst xmlns:c16r2="http://schemas.microsoft.com/office/drawing/2015/06/chart">
                <c:ext xmlns:c16="http://schemas.microsoft.com/office/drawing/2014/chart" uri="{C3380CC4-5D6E-409C-BE32-E72D297353CC}">
                  <c16:uniqueId val="{00000011-EE56-4551-BBFD-985BE8DB5AE5}"/>
                </c:ext>
                <c:ext xmlns:c15="http://schemas.microsoft.com/office/drawing/2012/chart" uri="{CE6537A1-D6FC-4f65-9D91-7224C49458BB}">
                  <c15:layout/>
                </c:ext>
              </c:extLst>
            </c:dLbl>
            <c:dLbl>
              <c:idx val="19"/>
              <c:layout>
                <c:manualLayout>
                  <c:x val="0"/>
                  <c:y val="-2.6868178001679319E-2"/>
                </c:manualLayout>
              </c:layout>
              <c:dLblPos val="outEnd"/>
              <c:showVal val="1"/>
              <c:extLst xmlns:c16r2="http://schemas.microsoft.com/office/drawing/2015/06/chart">
                <c:ext xmlns:c16="http://schemas.microsoft.com/office/drawing/2014/chart" uri="{C3380CC4-5D6E-409C-BE32-E72D297353CC}">
                  <c16:uniqueId val="{00000013-EE56-4551-BBFD-985BE8DB5AE5}"/>
                </c:ext>
                <c:ext xmlns:c15="http://schemas.microsoft.com/office/drawing/2012/chart" uri="{CE6537A1-D6FC-4f65-9D91-7224C49458BB}">
                  <c15:layout/>
                </c:ext>
              </c:extLst>
            </c:dLbl>
            <c:dLbl>
              <c:idx val="21"/>
              <c:layout>
                <c:manualLayout>
                  <c:x val="0"/>
                  <c:y val="-3.0226700251889185E-2"/>
                </c:manualLayout>
              </c:layout>
              <c:dLblPos val="outEnd"/>
              <c:showVal val="1"/>
              <c:extLst xmlns:c16r2="http://schemas.microsoft.com/office/drawing/2015/06/chart">
                <c:ext xmlns:c16="http://schemas.microsoft.com/office/drawing/2014/chart" uri="{C3380CC4-5D6E-409C-BE32-E72D297353CC}">
                  <c16:uniqueId val="{00000015-EE56-4551-BBFD-985BE8DB5AE5}"/>
                </c:ext>
                <c:ext xmlns:c15="http://schemas.microsoft.com/office/drawing/2012/chart" uri="{CE6537A1-D6FC-4f65-9D91-7224C49458BB}">
                  <c15:layout/>
                </c:ext>
              </c:extLst>
            </c:dLbl>
            <c:dLbl>
              <c:idx val="24"/>
              <c:layout>
                <c:manualLayout>
                  <c:x val="0"/>
                  <c:y val="1.0075566750629716E-2"/>
                </c:manualLayout>
              </c:layout>
              <c:dLblPos val="outEnd"/>
              <c:showVal val="1"/>
              <c:extLst xmlns:c16r2="http://schemas.microsoft.com/office/drawing/2015/06/chart">
                <c:ext xmlns:c16="http://schemas.microsoft.com/office/drawing/2014/chart" uri="{C3380CC4-5D6E-409C-BE32-E72D297353CC}">
                  <c16:uniqueId val="{00000018-EE56-4551-BBFD-985BE8DB5AE5}"/>
                </c:ext>
                <c:ext xmlns:c15="http://schemas.microsoft.com/office/drawing/2012/chart" uri="{CE6537A1-D6FC-4f65-9D91-7224C49458BB}">
                  <c15:layout/>
                </c:ext>
              </c:extLst>
            </c:dLbl>
            <c:dLbl>
              <c:idx val="27"/>
              <c:layout>
                <c:manualLayout>
                  <c:x val="1.6359918200409005E-3"/>
                  <c:y val="1.6792611251049541E-2"/>
                </c:manualLayout>
              </c:layout>
              <c:dLblPos val="outEnd"/>
              <c:showVal val="1"/>
              <c:extLst xmlns:c16r2="http://schemas.microsoft.com/office/drawing/2015/06/chart">
                <c:ext xmlns:c16="http://schemas.microsoft.com/office/drawing/2014/chart" uri="{C3380CC4-5D6E-409C-BE32-E72D297353CC}">
                  <c16:uniqueId val="{0000001C-EE56-4551-BBFD-985BE8DB5AE5}"/>
                </c:ext>
                <c:ext xmlns:c15="http://schemas.microsoft.com/office/drawing/2012/chart" uri="{CE6537A1-D6FC-4f65-9D91-7224C49458BB}">
                  <c15:layout/>
                </c:ext>
              </c:extLst>
            </c:dLbl>
            <c:dLbl>
              <c:idx val="29"/>
              <c:layout>
                <c:manualLayout>
                  <c:x val="0"/>
                  <c:y val="-3.0226700251889185E-2"/>
                </c:manualLayout>
              </c:layout>
              <c:dLblPos val="outEnd"/>
              <c:showVal val="1"/>
              <c:extLst xmlns:c16r2="http://schemas.microsoft.com/office/drawing/2015/06/chart">
                <c:ext xmlns:c16="http://schemas.microsoft.com/office/drawing/2014/chart" uri="{C3380CC4-5D6E-409C-BE32-E72D297353CC}">
                  <c16:uniqueId val="{0000001D-EE56-4551-BBFD-985BE8DB5AE5}"/>
                </c:ext>
                <c:ext xmlns:c15="http://schemas.microsoft.com/office/drawing/2012/chart" uri="{CE6537A1-D6FC-4f65-9D91-7224C49458BB}">
                  <c15:layout/>
                </c:ext>
              </c:extLst>
            </c:dLbl>
            <c:spPr>
              <a:noFill/>
              <a:ln>
                <a:noFill/>
              </a:ln>
              <a:effectLst/>
            </c:spPr>
            <c:txPr>
              <a:bodyPr/>
              <a:lstStyle/>
              <a:p>
                <a:pPr>
                  <a:defRPr lang="en-US" sz="1400"/>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LB!$G$3:$G$35</c:f>
              <c:strCache>
                <c:ptCount val="33"/>
                <c:pt idx="0">
                  <c:v>National</c:v>
                </c:pt>
                <c:pt idx="1">
                  <c:v>WB</c:v>
                </c:pt>
                <c:pt idx="2">
                  <c:v>PUNJAB</c:v>
                </c:pt>
                <c:pt idx="3">
                  <c:v>TN</c:v>
                </c:pt>
                <c:pt idx="4">
                  <c:v>SIKKIM</c:v>
                </c:pt>
                <c:pt idx="5">
                  <c:v>NAGALAND</c:v>
                </c:pt>
                <c:pt idx="6">
                  <c:v>KERALA</c:v>
                </c:pt>
                <c:pt idx="7">
                  <c:v>ASSAM</c:v>
                </c:pt>
                <c:pt idx="8">
                  <c:v>AP</c:v>
                </c:pt>
                <c:pt idx="9">
                  <c:v>CHHATTISGARH</c:v>
                </c:pt>
                <c:pt idx="10">
                  <c:v>TELANGANA</c:v>
                </c:pt>
                <c:pt idx="11">
                  <c:v>RAJASTHAN</c:v>
                </c:pt>
                <c:pt idx="12">
                  <c:v>PUDUCHERRY</c:v>
                </c:pt>
                <c:pt idx="13">
                  <c:v>UTTARAKHAND</c:v>
                </c:pt>
                <c:pt idx="14">
                  <c:v>UP</c:v>
                </c:pt>
                <c:pt idx="15">
                  <c:v>MEGHALAYA</c:v>
                </c:pt>
                <c:pt idx="16">
                  <c:v>JHARKHAND</c:v>
                </c:pt>
                <c:pt idx="17">
                  <c:v>HARYANA</c:v>
                </c:pt>
                <c:pt idx="18">
                  <c:v>ODISHA</c:v>
                </c:pt>
                <c:pt idx="19">
                  <c:v>MAHARASHTRA</c:v>
                </c:pt>
                <c:pt idx="20">
                  <c:v>KARNATAKA</c:v>
                </c:pt>
                <c:pt idx="21">
                  <c:v>GUJARAT</c:v>
                </c:pt>
                <c:pt idx="22">
                  <c:v>ArPd</c:v>
                </c:pt>
                <c:pt idx="23">
                  <c:v>HP</c:v>
                </c:pt>
                <c:pt idx="24">
                  <c:v>TRIPURA</c:v>
                </c:pt>
                <c:pt idx="25">
                  <c:v>MIZORAM</c:v>
                </c:pt>
                <c:pt idx="26">
                  <c:v>J &amp; K</c:v>
                </c:pt>
                <c:pt idx="27">
                  <c:v>MP</c:v>
                </c:pt>
                <c:pt idx="28">
                  <c:v>GOA</c:v>
                </c:pt>
                <c:pt idx="29">
                  <c:v>MANIPUR</c:v>
                </c:pt>
                <c:pt idx="30">
                  <c:v>BIHAR</c:v>
                </c:pt>
                <c:pt idx="31">
                  <c:v>A &amp; N</c:v>
                </c:pt>
                <c:pt idx="32">
                  <c:v>LAKSHADWEEP</c:v>
                </c:pt>
              </c:strCache>
            </c:strRef>
          </c:cat>
          <c:val>
            <c:numRef>
              <c:f>LB!$H$3:$H$35</c:f>
              <c:numCache>
                <c:formatCode>0%</c:formatCode>
                <c:ptCount val="33"/>
                <c:pt idx="0">
                  <c:v>1.056047628629148</c:v>
                </c:pt>
                <c:pt idx="1">
                  <c:v>1.3490080640357216</c:v>
                </c:pt>
                <c:pt idx="2">
                  <c:v>1.2903908847268737</c:v>
                </c:pt>
                <c:pt idx="3">
                  <c:v>1.2688676216073109</c:v>
                </c:pt>
                <c:pt idx="4">
                  <c:v>1.2442527474353791</c:v>
                </c:pt>
                <c:pt idx="5">
                  <c:v>1.2334495480380094</c:v>
                </c:pt>
                <c:pt idx="6">
                  <c:v>1.1928087534510183</c:v>
                </c:pt>
                <c:pt idx="7">
                  <c:v>1.1834869965027033</c:v>
                </c:pt>
                <c:pt idx="8">
                  <c:v>1.1429873131563111</c:v>
                </c:pt>
                <c:pt idx="9">
                  <c:v>1.1316376555659398</c:v>
                </c:pt>
                <c:pt idx="10">
                  <c:v>1.1207102948785381</c:v>
                </c:pt>
                <c:pt idx="11">
                  <c:v>1.1137763650030759</c:v>
                </c:pt>
                <c:pt idx="12">
                  <c:v>1.1052542372881344</c:v>
                </c:pt>
                <c:pt idx="13">
                  <c:v>1.097930335907652</c:v>
                </c:pt>
                <c:pt idx="14">
                  <c:v>1.0926205679433461</c:v>
                </c:pt>
                <c:pt idx="15">
                  <c:v>1.0875170924920234</c:v>
                </c:pt>
                <c:pt idx="16">
                  <c:v>1.0723692122427679</c:v>
                </c:pt>
                <c:pt idx="17">
                  <c:v>1.0580147743864237</c:v>
                </c:pt>
                <c:pt idx="18">
                  <c:v>1.0438790072899002</c:v>
                </c:pt>
                <c:pt idx="19">
                  <c:v>1.0249347913551385</c:v>
                </c:pt>
                <c:pt idx="20">
                  <c:v>0.96774981314964681</c:v>
                </c:pt>
                <c:pt idx="21">
                  <c:v>0.95491472071709826</c:v>
                </c:pt>
                <c:pt idx="22">
                  <c:v>0.93484684127549633</c:v>
                </c:pt>
                <c:pt idx="23">
                  <c:v>0.86936373079219342</c:v>
                </c:pt>
                <c:pt idx="24">
                  <c:v>0.84773183826834386</c:v>
                </c:pt>
                <c:pt idx="25">
                  <c:v>0.83457382502417565</c:v>
                </c:pt>
                <c:pt idx="26">
                  <c:v>0.70161807933414166</c:v>
                </c:pt>
                <c:pt idx="27">
                  <c:v>0.68742893644503456</c:v>
                </c:pt>
                <c:pt idx="28">
                  <c:v>0.53488210992997076</c:v>
                </c:pt>
                <c:pt idx="29">
                  <c:v>0.51881440802027545</c:v>
                </c:pt>
                <c:pt idx="30">
                  <c:v>0.49813870287983514</c:v>
                </c:pt>
                <c:pt idx="31">
                  <c:v>0.44607165143103422</c:v>
                </c:pt>
                <c:pt idx="32">
                  <c:v>2.7785495971103121E-3</c:v>
                </c:pt>
              </c:numCache>
            </c:numRef>
          </c:val>
          <c:extLst xmlns:c16r2="http://schemas.microsoft.com/office/drawing/2015/06/chart">
            <c:ext xmlns:c16="http://schemas.microsoft.com/office/drawing/2014/chart" uri="{C3380CC4-5D6E-409C-BE32-E72D297353CC}">
              <c16:uniqueId val="{0000001E-EE56-4551-BBFD-985BE8DB5AE5}"/>
            </c:ext>
          </c:extLst>
        </c:ser>
        <c:dLbls/>
        <c:axId val="196164608"/>
        <c:axId val="196170496"/>
      </c:barChart>
      <c:catAx>
        <c:axId val="196164608"/>
        <c:scaling>
          <c:orientation val="minMax"/>
        </c:scaling>
        <c:axPos val="b"/>
        <c:numFmt formatCode="General" sourceLinked="1"/>
        <c:tickLblPos val="nextTo"/>
        <c:txPr>
          <a:bodyPr/>
          <a:lstStyle/>
          <a:p>
            <a:pPr>
              <a:defRPr lang="en-US"/>
            </a:pPr>
            <a:endParaRPr lang="en-US"/>
          </a:p>
        </c:txPr>
        <c:crossAx val="196170496"/>
        <c:crosses val="autoZero"/>
        <c:auto val="1"/>
        <c:lblAlgn val="ctr"/>
        <c:lblOffset val="100"/>
      </c:catAx>
      <c:valAx>
        <c:axId val="196170496"/>
        <c:scaling>
          <c:orientation val="minMax"/>
        </c:scaling>
        <c:axPos val="l"/>
        <c:majorGridlines/>
        <c:numFmt formatCode="0%" sourceLinked="1"/>
        <c:tickLblPos val="nextTo"/>
        <c:txPr>
          <a:bodyPr/>
          <a:lstStyle/>
          <a:p>
            <a:pPr>
              <a:defRPr lang="en-US"/>
            </a:pPr>
            <a:endParaRPr lang="en-US"/>
          </a:p>
        </c:txPr>
        <c:crossAx val="196164608"/>
        <c:crosses val="autoZero"/>
        <c:crossBetween val="between"/>
      </c:valAx>
    </c:plotArea>
    <c:plotVisOnly val="1"/>
    <c:dispBlanksAs val="gap"/>
  </c:chart>
  <c:txPr>
    <a:bodyPr/>
    <a:lstStyle/>
    <a:p>
      <a:pPr>
        <a:defRPr sz="16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chemeClr val="accent3">
                  <a:lumMod val="50000"/>
                </a:schemeClr>
              </a:solidFill>
            </c:spPr>
            <c:extLst xmlns:c16r2="http://schemas.microsoft.com/office/drawing/2015/06/chart">
              <c:ext xmlns:c16="http://schemas.microsoft.com/office/drawing/2014/chart" uri="{C3380CC4-5D6E-409C-BE32-E72D297353CC}">
                <c16:uniqueId val="{00000000-DADE-46BB-8CD1-DCDFA0022A72}"/>
              </c:ext>
            </c:extLst>
          </c:dPt>
          <c:dPt>
            <c:idx val="1"/>
            <c:spPr>
              <a:solidFill>
                <a:srgbClr val="FF0000"/>
              </a:solidFill>
            </c:spPr>
            <c:extLst xmlns:c16r2="http://schemas.microsoft.com/office/drawing/2015/06/chart">
              <c:ext xmlns:c16="http://schemas.microsoft.com/office/drawing/2014/chart" uri="{C3380CC4-5D6E-409C-BE32-E72D297353CC}">
                <c16:uniqueId val="{00000001-DADE-46BB-8CD1-DCDFA0022A72}"/>
              </c:ext>
            </c:extLst>
          </c:dPt>
          <c:dPt>
            <c:idx val="2"/>
            <c:spPr>
              <a:solidFill>
                <a:srgbClr val="FF0000"/>
              </a:solidFill>
            </c:spPr>
            <c:extLst xmlns:c16r2="http://schemas.microsoft.com/office/drawing/2015/06/chart">
              <c:ext xmlns:c16="http://schemas.microsoft.com/office/drawing/2014/chart" uri="{C3380CC4-5D6E-409C-BE32-E72D297353CC}">
                <c16:uniqueId val="{00000002-DADE-46BB-8CD1-DCDFA0022A72}"/>
              </c:ext>
            </c:extLst>
          </c:dPt>
          <c:dPt>
            <c:idx val="3"/>
            <c:spPr>
              <a:solidFill>
                <a:srgbClr val="FF0000"/>
              </a:solidFill>
            </c:spPr>
            <c:extLst xmlns:c16r2="http://schemas.microsoft.com/office/drawing/2015/06/chart">
              <c:ext xmlns:c16="http://schemas.microsoft.com/office/drawing/2014/chart" uri="{C3380CC4-5D6E-409C-BE32-E72D297353CC}">
                <c16:uniqueId val="{00000003-DADE-46BB-8CD1-DCDFA0022A72}"/>
              </c:ext>
            </c:extLst>
          </c:dPt>
          <c:dPt>
            <c:idx val="4"/>
            <c:spPr>
              <a:solidFill>
                <a:srgbClr val="FF0000"/>
              </a:solidFill>
            </c:spPr>
            <c:extLst xmlns:c16r2="http://schemas.microsoft.com/office/drawing/2015/06/chart">
              <c:ext xmlns:c16="http://schemas.microsoft.com/office/drawing/2014/chart" uri="{C3380CC4-5D6E-409C-BE32-E72D297353CC}">
                <c16:uniqueId val="{00000004-DADE-46BB-8CD1-DCDFA0022A72}"/>
              </c:ext>
            </c:extLst>
          </c:dPt>
          <c:dPt>
            <c:idx val="5"/>
            <c:spPr>
              <a:solidFill>
                <a:srgbClr val="FF0000"/>
              </a:solidFill>
            </c:spPr>
            <c:extLst xmlns:c16r2="http://schemas.microsoft.com/office/drawing/2015/06/chart">
              <c:ext xmlns:c16="http://schemas.microsoft.com/office/drawing/2014/chart" uri="{C3380CC4-5D6E-409C-BE32-E72D297353CC}">
                <c16:uniqueId val="{00000005-DADE-46BB-8CD1-DCDFA0022A72}"/>
              </c:ext>
            </c:extLst>
          </c:dPt>
          <c:dPt>
            <c:idx val="6"/>
            <c:spPr>
              <a:solidFill>
                <a:srgbClr val="FF0000"/>
              </a:solidFill>
            </c:spPr>
            <c:extLst xmlns:c16r2="http://schemas.microsoft.com/office/drawing/2015/06/chart">
              <c:ext xmlns:c16="http://schemas.microsoft.com/office/drawing/2014/chart" uri="{C3380CC4-5D6E-409C-BE32-E72D297353CC}">
                <c16:uniqueId val="{00000006-DADE-46BB-8CD1-DCDFA0022A72}"/>
              </c:ext>
            </c:extLst>
          </c:dPt>
          <c:dPt>
            <c:idx val="7"/>
            <c:spPr>
              <a:solidFill>
                <a:srgbClr val="FF0000"/>
              </a:solidFill>
            </c:spPr>
            <c:extLst xmlns:c16r2="http://schemas.microsoft.com/office/drawing/2015/06/chart">
              <c:ext xmlns:c16="http://schemas.microsoft.com/office/drawing/2014/chart" uri="{C3380CC4-5D6E-409C-BE32-E72D297353CC}">
                <c16:uniqueId val="{00000007-DADE-46BB-8CD1-DCDFA0022A72}"/>
              </c:ext>
            </c:extLst>
          </c:dPt>
          <c:dPt>
            <c:idx val="8"/>
            <c:spPr>
              <a:solidFill>
                <a:srgbClr val="FF0000"/>
              </a:solidFill>
            </c:spPr>
            <c:extLst xmlns:c16r2="http://schemas.microsoft.com/office/drawing/2015/06/chart">
              <c:ext xmlns:c16="http://schemas.microsoft.com/office/drawing/2014/chart" uri="{C3380CC4-5D6E-409C-BE32-E72D297353CC}">
                <c16:uniqueId val="{00000008-DADE-46BB-8CD1-DCDFA0022A72}"/>
              </c:ext>
            </c:extLst>
          </c:dPt>
          <c:dPt>
            <c:idx val="9"/>
            <c:spPr>
              <a:solidFill>
                <a:srgbClr val="FF0000"/>
              </a:solidFill>
            </c:spPr>
            <c:extLst xmlns:c16r2="http://schemas.microsoft.com/office/drawing/2015/06/chart">
              <c:ext xmlns:c16="http://schemas.microsoft.com/office/drawing/2014/chart" uri="{C3380CC4-5D6E-409C-BE32-E72D297353CC}">
                <c16:uniqueId val="{00000009-DADE-46BB-8CD1-DCDFA0022A72}"/>
              </c:ext>
            </c:extLst>
          </c:dPt>
          <c:dPt>
            <c:idx val="10"/>
            <c:spPr>
              <a:solidFill>
                <a:srgbClr val="FF0000"/>
              </a:solidFill>
            </c:spPr>
            <c:extLst xmlns:c16r2="http://schemas.microsoft.com/office/drawing/2015/06/chart">
              <c:ext xmlns:c16="http://schemas.microsoft.com/office/drawing/2014/chart" uri="{C3380CC4-5D6E-409C-BE32-E72D297353CC}">
                <c16:uniqueId val="{0000000A-DADE-46BB-8CD1-DCDFA0022A72}"/>
              </c:ext>
            </c:extLst>
          </c:dPt>
          <c:dPt>
            <c:idx val="11"/>
            <c:spPr>
              <a:solidFill>
                <a:srgbClr val="FF0000"/>
              </a:solidFill>
            </c:spPr>
            <c:extLst xmlns:c16r2="http://schemas.microsoft.com/office/drawing/2015/06/chart">
              <c:ext xmlns:c16="http://schemas.microsoft.com/office/drawing/2014/chart" uri="{C3380CC4-5D6E-409C-BE32-E72D297353CC}">
                <c16:uniqueId val="{0000000B-DADE-46BB-8CD1-DCDFA0022A72}"/>
              </c:ext>
            </c:extLst>
          </c:dPt>
          <c:dPt>
            <c:idx val="12"/>
            <c:spPr>
              <a:solidFill>
                <a:srgbClr val="FF0000"/>
              </a:solidFill>
            </c:spPr>
            <c:extLst xmlns:c16r2="http://schemas.microsoft.com/office/drawing/2015/06/chart">
              <c:ext xmlns:c16="http://schemas.microsoft.com/office/drawing/2014/chart" uri="{C3380CC4-5D6E-409C-BE32-E72D297353CC}">
                <c16:uniqueId val="{0000000C-DADE-46BB-8CD1-DCDFA0022A72}"/>
              </c:ext>
            </c:extLst>
          </c:dPt>
          <c:dPt>
            <c:idx val="13"/>
            <c:spPr>
              <a:solidFill>
                <a:srgbClr val="FF0000"/>
              </a:solidFill>
            </c:spPr>
            <c:extLst xmlns:c16r2="http://schemas.microsoft.com/office/drawing/2015/06/chart">
              <c:ext xmlns:c16="http://schemas.microsoft.com/office/drawing/2014/chart" uri="{C3380CC4-5D6E-409C-BE32-E72D297353CC}">
                <c16:uniqueId val="{0000000D-DADE-46BB-8CD1-DCDFA0022A72}"/>
              </c:ext>
            </c:extLst>
          </c:dPt>
          <c:dPt>
            <c:idx val="14"/>
            <c:spPr>
              <a:solidFill>
                <a:srgbClr val="FF0000"/>
              </a:solidFill>
            </c:spPr>
            <c:extLst xmlns:c16r2="http://schemas.microsoft.com/office/drawing/2015/06/chart">
              <c:ext xmlns:c16="http://schemas.microsoft.com/office/drawing/2014/chart" uri="{C3380CC4-5D6E-409C-BE32-E72D297353CC}">
                <c16:uniqueId val="{0000000E-DADE-46BB-8CD1-DCDFA0022A72}"/>
              </c:ext>
            </c:extLst>
          </c:dPt>
          <c:dPt>
            <c:idx val="15"/>
            <c:spPr>
              <a:solidFill>
                <a:srgbClr val="FF0000"/>
              </a:solidFill>
            </c:spPr>
            <c:extLst xmlns:c16r2="http://schemas.microsoft.com/office/drawing/2015/06/chart">
              <c:ext xmlns:c16="http://schemas.microsoft.com/office/drawing/2014/chart" uri="{C3380CC4-5D6E-409C-BE32-E72D297353CC}">
                <c16:uniqueId val="{0000000F-DADE-46BB-8CD1-DCDFA0022A72}"/>
              </c:ext>
            </c:extLst>
          </c:dPt>
          <c:dPt>
            <c:idx val="16"/>
            <c:spPr>
              <a:solidFill>
                <a:srgbClr val="FF0000"/>
              </a:solidFill>
            </c:spPr>
            <c:extLst xmlns:c16r2="http://schemas.microsoft.com/office/drawing/2015/06/chart">
              <c:ext xmlns:c16="http://schemas.microsoft.com/office/drawing/2014/chart" uri="{C3380CC4-5D6E-409C-BE32-E72D297353CC}">
                <c16:uniqueId val="{00000010-DADE-46BB-8CD1-DCDFA0022A72}"/>
              </c:ext>
            </c:extLst>
          </c:dPt>
          <c:dPt>
            <c:idx val="17"/>
            <c:spPr>
              <a:solidFill>
                <a:srgbClr val="FF0000"/>
              </a:solidFill>
            </c:spPr>
            <c:extLst xmlns:c16r2="http://schemas.microsoft.com/office/drawing/2015/06/chart">
              <c:ext xmlns:c16="http://schemas.microsoft.com/office/drawing/2014/chart" uri="{C3380CC4-5D6E-409C-BE32-E72D297353CC}">
                <c16:uniqueId val="{00000011-DADE-46BB-8CD1-DCDFA0022A72}"/>
              </c:ext>
            </c:extLst>
          </c:dPt>
          <c:dPt>
            <c:idx val="18"/>
            <c:spPr>
              <a:solidFill>
                <a:srgbClr val="FFC000"/>
              </a:solidFill>
            </c:spPr>
            <c:extLst xmlns:c16r2="http://schemas.microsoft.com/office/drawing/2015/06/chart">
              <c:ext xmlns:c16="http://schemas.microsoft.com/office/drawing/2014/chart" uri="{C3380CC4-5D6E-409C-BE32-E72D297353CC}">
                <c16:uniqueId val="{00000012-DADE-46BB-8CD1-DCDFA0022A72}"/>
              </c:ext>
            </c:extLst>
          </c:dPt>
          <c:dPt>
            <c:idx val="19"/>
            <c:spPr>
              <a:solidFill>
                <a:srgbClr val="FFC000"/>
              </a:solidFill>
            </c:spPr>
            <c:extLst xmlns:c16r2="http://schemas.microsoft.com/office/drawing/2015/06/chart">
              <c:ext xmlns:c16="http://schemas.microsoft.com/office/drawing/2014/chart" uri="{C3380CC4-5D6E-409C-BE32-E72D297353CC}">
                <c16:uniqueId val="{00000013-DADE-46BB-8CD1-DCDFA0022A72}"/>
              </c:ext>
            </c:extLst>
          </c:dPt>
          <c:dPt>
            <c:idx val="20"/>
            <c:spPr>
              <a:solidFill>
                <a:srgbClr val="FFC000"/>
              </a:solidFill>
            </c:spPr>
            <c:extLst xmlns:c16r2="http://schemas.microsoft.com/office/drawing/2015/06/chart">
              <c:ext xmlns:c16="http://schemas.microsoft.com/office/drawing/2014/chart" uri="{C3380CC4-5D6E-409C-BE32-E72D297353CC}">
                <c16:uniqueId val="{00000014-DADE-46BB-8CD1-DCDFA0022A72}"/>
              </c:ext>
            </c:extLst>
          </c:dPt>
          <c:dPt>
            <c:idx val="21"/>
            <c:spPr>
              <a:solidFill>
                <a:srgbClr val="FFC000"/>
              </a:solidFill>
            </c:spPr>
            <c:extLst xmlns:c16r2="http://schemas.microsoft.com/office/drawing/2015/06/chart">
              <c:ext xmlns:c16="http://schemas.microsoft.com/office/drawing/2014/chart" uri="{C3380CC4-5D6E-409C-BE32-E72D297353CC}">
                <c16:uniqueId val="{00000015-DADE-46BB-8CD1-DCDFA0022A72}"/>
              </c:ext>
            </c:extLst>
          </c:dPt>
          <c:dPt>
            <c:idx val="22"/>
            <c:spPr>
              <a:solidFill>
                <a:srgbClr val="FFC000"/>
              </a:solidFill>
            </c:spPr>
            <c:extLst xmlns:c16r2="http://schemas.microsoft.com/office/drawing/2015/06/chart">
              <c:ext xmlns:c16="http://schemas.microsoft.com/office/drawing/2014/chart" uri="{C3380CC4-5D6E-409C-BE32-E72D297353CC}">
                <c16:uniqueId val="{00000016-DADE-46BB-8CD1-DCDFA0022A72}"/>
              </c:ext>
            </c:extLst>
          </c:dPt>
          <c:dPt>
            <c:idx val="23"/>
            <c:spPr>
              <a:solidFill>
                <a:srgbClr val="FFC000"/>
              </a:solidFill>
            </c:spPr>
            <c:extLst xmlns:c16r2="http://schemas.microsoft.com/office/drawing/2015/06/chart">
              <c:ext xmlns:c16="http://schemas.microsoft.com/office/drawing/2014/chart" uri="{C3380CC4-5D6E-409C-BE32-E72D297353CC}">
                <c16:uniqueId val="{00000017-DADE-46BB-8CD1-DCDFA0022A72}"/>
              </c:ext>
            </c:extLst>
          </c:dPt>
          <c:dPt>
            <c:idx val="24"/>
            <c:spPr>
              <a:solidFill>
                <a:srgbClr val="FFC000"/>
              </a:solidFill>
            </c:spPr>
            <c:extLst xmlns:c16r2="http://schemas.microsoft.com/office/drawing/2015/06/chart">
              <c:ext xmlns:c16="http://schemas.microsoft.com/office/drawing/2014/chart" uri="{C3380CC4-5D6E-409C-BE32-E72D297353CC}">
                <c16:uniqueId val="{00000018-DADE-46BB-8CD1-DCDFA0022A72}"/>
              </c:ext>
            </c:extLst>
          </c:dPt>
          <c:dPt>
            <c:idx val="25"/>
            <c:spPr>
              <a:solidFill>
                <a:srgbClr val="00B050"/>
              </a:solidFill>
            </c:spPr>
            <c:extLst xmlns:c16r2="http://schemas.microsoft.com/office/drawing/2015/06/chart">
              <c:ext xmlns:c16="http://schemas.microsoft.com/office/drawing/2014/chart" uri="{C3380CC4-5D6E-409C-BE32-E72D297353CC}">
                <c16:uniqueId val="{00000019-DADE-46BB-8CD1-DCDFA0022A72}"/>
              </c:ext>
            </c:extLst>
          </c:dPt>
          <c:dPt>
            <c:idx val="26"/>
            <c:spPr>
              <a:solidFill>
                <a:srgbClr val="00B050"/>
              </a:solidFill>
            </c:spPr>
            <c:extLst xmlns:c16r2="http://schemas.microsoft.com/office/drawing/2015/06/chart">
              <c:ext xmlns:c16="http://schemas.microsoft.com/office/drawing/2014/chart" uri="{C3380CC4-5D6E-409C-BE32-E72D297353CC}">
                <c16:uniqueId val="{0000001A-DADE-46BB-8CD1-DCDFA0022A72}"/>
              </c:ext>
            </c:extLst>
          </c:dPt>
          <c:dPt>
            <c:idx val="27"/>
            <c:spPr>
              <a:solidFill>
                <a:srgbClr val="00B050"/>
              </a:solidFill>
            </c:spPr>
            <c:extLst xmlns:c16r2="http://schemas.microsoft.com/office/drawing/2015/06/chart">
              <c:ext xmlns:c16="http://schemas.microsoft.com/office/drawing/2014/chart" uri="{C3380CC4-5D6E-409C-BE32-E72D297353CC}">
                <c16:uniqueId val="{0000001B-DADE-46BB-8CD1-DCDFA0022A72}"/>
              </c:ext>
            </c:extLst>
          </c:dPt>
          <c:dPt>
            <c:idx val="28"/>
            <c:spPr>
              <a:solidFill>
                <a:srgbClr val="00B050"/>
              </a:solidFill>
            </c:spPr>
            <c:extLst xmlns:c16r2="http://schemas.microsoft.com/office/drawing/2015/06/chart">
              <c:ext xmlns:c16="http://schemas.microsoft.com/office/drawing/2014/chart" uri="{C3380CC4-5D6E-409C-BE32-E72D297353CC}">
                <c16:uniqueId val="{0000001C-DADE-46BB-8CD1-DCDFA0022A72}"/>
              </c:ext>
            </c:extLst>
          </c:dPt>
          <c:dPt>
            <c:idx val="29"/>
            <c:spPr>
              <a:solidFill>
                <a:srgbClr val="00B050"/>
              </a:solidFill>
            </c:spPr>
            <c:extLst xmlns:c16r2="http://schemas.microsoft.com/office/drawing/2015/06/chart">
              <c:ext xmlns:c16="http://schemas.microsoft.com/office/drawing/2014/chart" uri="{C3380CC4-5D6E-409C-BE32-E72D297353CC}">
                <c16:uniqueId val="{0000001D-DADE-46BB-8CD1-DCDFA0022A72}"/>
              </c:ext>
            </c:extLst>
          </c:dPt>
          <c:dPt>
            <c:idx val="30"/>
            <c:spPr>
              <a:solidFill>
                <a:srgbClr val="00B050"/>
              </a:solidFill>
            </c:spPr>
            <c:extLst xmlns:c16r2="http://schemas.microsoft.com/office/drawing/2015/06/chart">
              <c:ext xmlns:c16="http://schemas.microsoft.com/office/drawing/2014/chart" uri="{C3380CC4-5D6E-409C-BE32-E72D297353CC}">
                <c16:uniqueId val="{0000001E-DADE-46BB-8CD1-DCDFA0022A72}"/>
              </c:ext>
            </c:extLst>
          </c:dPt>
          <c:dLbls>
            <c:dLbl>
              <c:idx val="3"/>
              <c:layout>
                <c:manualLayout>
                  <c:x val="2.7777777777777874E-3"/>
                  <c:y val="-4.2253521126760563E-2"/>
                </c:manualLayout>
              </c:layout>
              <c:showVal val="1"/>
              <c:extLst xmlns:c16r2="http://schemas.microsoft.com/office/drawing/2015/06/chart">
                <c:ext xmlns:c16="http://schemas.microsoft.com/office/drawing/2014/chart" uri="{C3380CC4-5D6E-409C-BE32-E72D297353CC}">
                  <c16:uniqueId val="{00000003-DADE-46BB-8CD1-DCDFA0022A72}"/>
                </c:ext>
                <c:ext xmlns:c15="http://schemas.microsoft.com/office/drawing/2012/chart" uri="{CE6537A1-D6FC-4f65-9D91-7224C49458BB}">
                  <c15:layout/>
                </c:ext>
              </c:extLst>
            </c:dLbl>
            <c:dLbl>
              <c:idx val="5"/>
              <c:layout>
                <c:manualLayout>
                  <c:x val="2.7777777777777874E-3"/>
                  <c:y val="-5.1643192488262782E-2"/>
                </c:manualLayout>
              </c:layout>
              <c:showVal val="1"/>
              <c:extLst xmlns:c16r2="http://schemas.microsoft.com/office/drawing/2015/06/chart">
                <c:ext xmlns:c16="http://schemas.microsoft.com/office/drawing/2014/chart" uri="{C3380CC4-5D6E-409C-BE32-E72D297353CC}">
                  <c16:uniqueId val="{00000005-DADE-46BB-8CD1-DCDFA0022A72}"/>
                </c:ext>
                <c:ext xmlns:c15="http://schemas.microsoft.com/office/drawing/2012/chart" uri="{CE6537A1-D6FC-4f65-9D91-7224C49458BB}">
                  <c15:layout/>
                </c:ext>
              </c:extLst>
            </c:dLbl>
            <c:dLbl>
              <c:idx val="8"/>
              <c:layout>
                <c:manualLayout>
                  <c:x val="0"/>
                  <c:y val="-3.0516431924882584E-2"/>
                </c:manualLayout>
              </c:layout>
              <c:showVal val="1"/>
              <c:extLst xmlns:c16r2="http://schemas.microsoft.com/office/drawing/2015/06/chart">
                <c:ext xmlns:c16="http://schemas.microsoft.com/office/drawing/2014/chart" uri="{C3380CC4-5D6E-409C-BE32-E72D297353CC}">
                  <c16:uniqueId val="{00000008-DADE-46BB-8CD1-DCDFA0022A72}"/>
                </c:ext>
                <c:ext xmlns:c15="http://schemas.microsoft.com/office/drawing/2012/chart" uri="{CE6537A1-D6FC-4f65-9D91-7224C49458BB}">
                  <c15:layout/>
                </c:ext>
              </c:extLst>
            </c:dLbl>
            <c:dLbl>
              <c:idx val="10"/>
              <c:layout>
                <c:manualLayout>
                  <c:x val="5.0925337632080255E-17"/>
                  <c:y val="-5.3990610328638597E-2"/>
                </c:manualLayout>
              </c:layout>
              <c:showVal val="1"/>
              <c:extLst xmlns:c16r2="http://schemas.microsoft.com/office/drawing/2015/06/chart">
                <c:ext xmlns:c16="http://schemas.microsoft.com/office/drawing/2014/chart" uri="{C3380CC4-5D6E-409C-BE32-E72D297353CC}">
                  <c16:uniqueId val="{0000000A-DADE-46BB-8CD1-DCDFA0022A72}"/>
                </c:ext>
                <c:ext xmlns:c15="http://schemas.microsoft.com/office/drawing/2012/chart" uri="{CE6537A1-D6FC-4f65-9D91-7224C49458BB}">
                  <c15:layout/>
                </c:ext>
              </c:extLst>
            </c:dLbl>
            <c:dLbl>
              <c:idx val="12"/>
              <c:layout>
                <c:manualLayout>
                  <c:x val="5.0925337632080255E-17"/>
                  <c:y val="-4.6948356807511735E-2"/>
                </c:manualLayout>
              </c:layout>
              <c:showVal val="1"/>
              <c:extLst xmlns:c16r2="http://schemas.microsoft.com/office/drawing/2015/06/chart">
                <c:ext xmlns:c16="http://schemas.microsoft.com/office/drawing/2014/chart" uri="{C3380CC4-5D6E-409C-BE32-E72D297353CC}">
                  <c16:uniqueId val="{0000000C-DADE-46BB-8CD1-DCDFA0022A72}"/>
                </c:ext>
                <c:ext xmlns:c15="http://schemas.microsoft.com/office/drawing/2012/chart" uri="{CE6537A1-D6FC-4f65-9D91-7224C49458BB}">
                  <c15:layout/>
                </c:ext>
              </c:extLst>
            </c:dLbl>
            <c:dLbl>
              <c:idx val="14"/>
              <c:layout>
                <c:manualLayout>
                  <c:x val="0"/>
                  <c:y val="-4.4600938967136308E-2"/>
                </c:manualLayout>
              </c:layout>
              <c:showVal val="1"/>
              <c:extLst xmlns:c16r2="http://schemas.microsoft.com/office/drawing/2015/06/chart">
                <c:ext xmlns:c16="http://schemas.microsoft.com/office/drawing/2014/chart" uri="{C3380CC4-5D6E-409C-BE32-E72D297353CC}">
                  <c16:uniqueId val="{0000000E-DADE-46BB-8CD1-DCDFA0022A72}"/>
                </c:ext>
                <c:ext xmlns:c15="http://schemas.microsoft.com/office/drawing/2012/chart" uri="{CE6537A1-D6FC-4f65-9D91-7224C49458BB}">
                  <c15:layout/>
                </c:ext>
              </c:extLst>
            </c:dLbl>
            <c:dLbl>
              <c:idx val="16"/>
              <c:layout>
                <c:manualLayout>
                  <c:x val="0"/>
                  <c:y val="-5.1643192488262837E-2"/>
                </c:manualLayout>
              </c:layout>
              <c:showVal val="1"/>
              <c:extLst xmlns:c16r2="http://schemas.microsoft.com/office/drawing/2015/06/chart">
                <c:ext xmlns:c16="http://schemas.microsoft.com/office/drawing/2014/chart" uri="{C3380CC4-5D6E-409C-BE32-E72D297353CC}">
                  <c16:uniqueId val="{00000010-DADE-46BB-8CD1-DCDFA0022A72}"/>
                </c:ext>
                <c:ext xmlns:c15="http://schemas.microsoft.com/office/drawing/2012/chart" uri="{CE6537A1-D6FC-4f65-9D91-7224C49458BB}">
                  <c15:layout/>
                </c:ext>
              </c:extLst>
            </c:dLbl>
            <c:dLbl>
              <c:idx val="21"/>
              <c:layout>
                <c:manualLayout>
                  <c:x val="-1.3888888888888924E-3"/>
                  <c:y val="-3.990610328638499E-2"/>
                </c:manualLayout>
              </c:layout>
              <c:showVal val="1"/>
              <c:extLst xmlns:c16r2="http://schemas.microsoft.com/office/drawing/2015/06/chart">
                <c:ext xmlns:c16="http://schemas.microsoft.com/office/drawing/2014/chart" uri="{C3380CC4-5D6E-409C-BE32-E72D297353CC}">
                  <c16:uniqueId val="{00000015-DADE-46BB-8CD1-DCDFA0022A72}"/>
                </c:ext>
                <c:ext xmlns:c15="http://schemas.microsoft.com/office/drawing/2012/chart" uri="{CE6537A1-D6FC-4f65-9D91-7224C49458BB}">
                  <c15:layout/>
                </c:ext>
              </c:extLst>
            </c:dLbl>
            <c:dLbl>
              <c:idx val="23"/>
              <c:layout>
                <c:manualLayout>
                  <c:x val="-1.3888888888887909E-3"/>
                  <c:y val="-2.8169014084507043E-2"/>
                </c:manualLayout>
              </c:layout>
              <c:showVal val="1"/>
              <c:extLst xmlns:c16r2="http://schemas.microsoft.com/office/drawing/2015/06/chart">
                <c:ext xmlns:c16="http://schemas.microsoft.com/office/drawing/2014/chart" uri="{C3380CC4-5D6E-409C-BE32-E72D297353CC}">
                  <c16:uniqueId val="{00000017-DADE-46BB-8CD1-DCDFA0022A72}"/>
                </c:ext>
                <c:ext xmlns:c15="http://schemas.microsoft.com/office/drawing/2012/chart" uri="{CE6537A1-D6FC-4f65-9D91-7224C49458BB}">
                  <c15:layout/>
                </c:ext>
              </c:extLst>
            </c:dLbl>
            <c:dLbl>
              <c:idx val="25"/>
              <c:layout>
                <c:manualLayout>
                  <c:x val="-1.3888888888889937E-3"/>
                  <c:y val="-4.929577464788739E-2"/>
                </c:manualLayout>
              </c:layout>
              <c:showVal val="1"/>
              <c:extLst xmlns:c16r2="http://schemas.microsoft.com/office/drawing/2015/06/chart">
                <c:ext xmlns:c16="http://schemas.microsoft.com/office/drawing/2014/chart" uri="{C3380CC4-5D6E-409C-BE32-E72D297353CC}">
                  <c16:uniqueId val="{00000019-DADE-46BB-8CD1-DCDFA0022A72}"/>
                </c:ext>
                <c:ext xmlns:c15="http://schemas.microsoft.com/office/drawing/2012/chart" uri="{CE6537A1-D6FC-4f65-9D91-7224C49458BB}">
                  <c15:layout/>
                </c:ext>
              </c:extLst>
            </c:dLbl>
            <c:dLbl>
              <c:idx val="27"/>
              <c:layout>
                <c:manualLayout>
                  <c:x val="-1.3888888888889937E-3"/>
                  <c:y val="-2.5821596244131433E-2"/>
                </c:manualLayout>
              </c:layout>
              <c:showVal val="1"/>
              <c:extLst xmlns:c16r2="http://schemas.microsoft.com/office/drawing/2015/06/chart">
                <c:ext xmlns:c16="http://schemas.microsoft.com/office/drawing/2014/chart" uri="{C3380CC4-5D6E-409C-BE32-E72D297353CC}">
                  <c16:uniqueId val="{0000001B-DADE-46BB-8CD1-DCDFA0022A72}"/>
                </c:ext>
                <c:ext xmlns:c15="http://schemas.microsoft.com/office/drawing/2012/chart" uri="{CE6537A1-D6FC-4f65-9D91-7224C49458BB}">
                  <c15:layout/>
                </c:ext>
              </c:extLst>
            </c:dLbl>
            <c:dLbl>
              <c:idx val="29"/>
              <c:layout>
                <c:manualLayout>
                  <c:x val="6.9444444444444527E-3"/>
                  <c:y val="-4.2253521126760563E-2"/>
                </c:manualLayout>
              </c:layout>
              <c:showVal val="1"/>
              <c:extLst xmlns:c16r2="http://schemas.microsoft.com/office/drawing/2015/06/chart">
                <c:ext xmlns:c16="http://schemas.microsoft.com/office/drawing/2014/chart" uri="{C3380CC4-5D6E-409C-BE32-E72D297353CC}">
                  <c16:uniqueId val="{0000001D-DADE-46BB-8CD1-DCDFA0022A72}"/>
                </c:ext>
                <c:ext xmlns:c15="http://schemas.microsoft.com/office/drawing/2012/chart" uri="{CE6537A1-D6FC-4f65-9D91-7224C49458BB}">
                  <c15:layout/>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Delay!$H$2:$H$32</c:f>
              <c:strCache>
                <c:ptCount val="31"/>
                <c:pt idx="0">
                  <c:v>National</c:v>
                </c:pt>
                <c:pt idx="1">
                  <c:v>PUDUCHERRY</c:v>
                </c:pt>
                <c:pt idx="2">
                  <c:v>TAMIL NADU</c:v>
                </c:pt>
                <c:pt idx="3">
                  <c:v>NAGALAND</c:v>
                </c:pt>
                <c:pt idx="4">
                  <c:v>CHHATTISGARH</c:v>
                </c:pt>
                <c:pt idx="5">
                  <c:v>MEGHALAYA</c:v>
                </c:pt>
                <c:pt idx="6">
                  <c:v>J &amp; K</c:v>
                </c:pt>
                <c:pt idx="7">
                  <c:v>WB</c:v>
                </c:pt>
                <c:pt idx="8">
                  <c:v>UP</c:v>
                </c:pt>
                <c:pt idx="9">
                  <c:v>Ar Pd</c:v>
                </c:pt>
                <c:pt idx="10">
                  <c:v>ODISHA</c:v>
                </c:pt>
                <c:pt idx="11">
                  <c:v>BIHAR</c:v>
                </c:pt>
                <c:pt idx="12">
                  <c:v>GUJARAT</c:v>
                </c:pt>
                <c:pt idx="13">
                  <c:v>HP</c:v>
                </c:pt>
                <c:pt idx="14">
                  <c:v>MP</c:v>
                </c:pt>
                <c:pt idx="15">
                  <c:v>KARNATAKA</c:v>
                </c:pt>
                <c:pt idx="16">
                  <c:v>MAHARASHTRA</c:v>
                </c:pt>
                <c:pt idx="17">
                  <c:v>PUNJAB</c:v>
                </c:pt>
                <c:pt idx="18">
                  <c:v>HARYANA</c:v>
                </c:pt>
                <c:pt idx="19">
                  <c:v>GOA</c:v>
                </c:pt>
                <c:pt idx="20">
                  <c:v>MIZORAM</c:v>
                </c:pt>
                <c:pt idx="21">
                  <c:v>ASSAM</c:v>
                </c:pt>
                <c:pt idx="22">
                  <c:v>TRIPURA</c:v>
                </c:pt>
                <c:pt idx="23">
                  <c:v>UTTARAKHAND</c:v>
                </c:pt>
                <c:pt idx="24">
                  <c:v>SIKKIM</c:v>
                </c:pt>
                <c:pt idx="25">
                  <c:v>JHARKHAND</c:v>
                </c:pt>
                <c:pt idx="26">
                  <c:v>KERALA</c:v>
                </c:pt>
                <c:pt idx="27">
                  <c:v>RAJASTHAN</c:v>
                </c:pt>
                <c:pt idx="28">
                  <c:v>TELANGANA</c:v>
                </c:pt>
                <c:pt idx="29">
                  <c:v>MANIPUR</c:v>
                </c:pt>
                <c:pt idx="30">
                  <c:v>AP</c:v>
                </c:pt>
              </c:strCache>
            </c:strRef>
          </c:cat>
          <c:val>
            <c:numRef>
              <c:f>Delay!$I$2:$I$32</c:f>
              <c:numCache>
                <c:formatCode>0%</c:formatCode>
                <c:ptCount val="31"/>
                <c:pt idx="0">
                  <c:v>0.53869116006181095</c:v>
                </c:pt>
                <c:pt idx="1">
                  <c:v>0.99526035995644568</c:v>
                </c:pt>
                <c:pt idx="2">
                  <c:v>0.89853473838138798</c:v>
                </c:pt>
                <c:pt idx="3">
                  <c:v>0.89683691939706667</c:v>
                </c:pt>
                <c:pt idx="4">
                  <c:v>0.87499868798367531</c:v>
                </c:pt>
                <c:pt idx="5">
                  <c:v>0.85651823591087461</c:v>
                </c:pt>
                <c:pt idx="6">
                  <c:v>0.82007563345913337</c:v>
                </c:pt>
                <c:pt idx="7">
                  <c:v>0.77310747163054716</c:v>
                </c:pt>
                <c:pt idx="8">
                  <c:v>0.76616839316858598</c:v>
                </c:pt>
                <c:pt idx="9">
                  <c:v>0.66863821196007733</c:v>
                </c:pt>
                <c:pt idx="10">
                  <c:v>0.6475340857056745</c:v>
                </c:pt>
                <c:pt idx="11">
                  <c:v>0.6374888597091497</c:v>
                </c:pt>
                <c:pt idx="12">
                  <c:v>0.60857398875032598</c:v>
                </c:pt>
                <c:pt idx="13">
                  <c:v>0.59154881500410095</c:v>
                </c:pt>
                <c:pt idx="14">
                  <c:v>0.58845869965935349</c:v>
                </c:pt>
                <c:pt idx="15">
                  <c:v>0.58666633534641333</c:v>
                </c:pt>
                <c:pt idx="16">
                  <c:v>0.5490703814347424</c:v>
                </c:pt>
                <c:pt idx="17">
                  <c:v>0.5117016901253596</c:v>
                </c:pt>
                <c:pt idx="18">
                  <c:v>0.43690382023494573</c:v>
                </c:pt>
                <c:pt idx="19">
                  <c:v>0.40506484725551689</c:v>
                </c:pt>
                <c:pt idx="20">
                  <c:v>0.33102838586571276</c:v>
                </c:pt>
                <c:pt idx="21">
                  <c:v>0.31638256114449803</c:v>
                </c:pt>
                <c:pt idx="22">
                  <c:v>0.28603791477955931</c:v>
                </c:pt>
                <c:pt idx="23">
                  <c:v>0.28461719044529105</c:v>
                </c:pt>
                <c:pt idx="24">
                  <c:v>0.27089131780606696</c:v>
                </c:pt>
                <c:pt idx="25">
                  <c:v>0.24525015987323162</c:v>
                </c:pt>
                <c:pt idx="26">
                  <c:v>0.23907275264868827</c:v>
                </c:pt>
                <c:pt idx="27">
                  <c:v>0.23787484402585468</c:v>
                </c:pt>
                <c:pt idx="28">
                  <c:v>0.15433736815812482</c:v>
                </c:pt>
                <c:pt idx="29">
                  <c:v>0.1306174192370087</c:v>
                </c:pt>
                <c:pt idx="30">
                  <c:v>9.2945807336188693E-2</c:v>
                </c:pt>
              </c:numCache>
            </c:numRef>
          </c:val>
          <c:extLst xmlns:c16r2="http://schemas.microsoft.com/office/drawing/2015/06/chart">
            <c:ext xmlns:c16="http://schemas.microsoft.com/office/drawing/2014/chart" uri="{C3380CC4-5D6E-409C-BE32-E72D297353CC}">
              <c16:uniqueId val="{0000001F-DADE-46BB-8CD1-DCDFA0022A72}"/>
            </c:ext>
          </c:extLst>
        </c:ser>
        <c:dLbls/>
        <c:axId val="61947264"/>
        <c:axId val="61953152"/>
      </c:barChart>
      <c:catAx>
        <c:axId val="61947264"/>
        <c:scaling>
          <c:orientation val="minMax"/>
        </c:scaling>
        <c:axPos val="b"/>
        <c:numFmt formatCode="General" sourceLinked="0"/>
        <c:tickLblPos val="nextTo"/>
        <c:txPr>
          <a:bodyPr/>
          <a:lstStyle/>
          <a:p>
            <a:pPr>
              <a:defRPr lang="en-US"/>
            </a:pPr>
            <a:endParaRPr lang="en-US"/>
          </a:p>
        </c:txPr>
        <c:crossAx val="61953152"/>
        <c:crosses val="autoZero"/>
        <c:auto val="1"/>
        <c:lblAlgn val="ctr"/>
        <c:lblOffset val="100"/>
      </c:catAx>
      <c:valAx>
        <c:axId val="61953152"/>
        <c:scaling>
          <c:orientation val="minMax"/>
        </c:scaling>
        <c:axPos val="l"/>
        <c:majorGridlines/>
        <c:numFmt formatCode="0%" sourceLinked="1"/>
        <c:tickLblPos val="nextTo"/>
        <c:txPr>
          <a:bodyPr/>
          <a:lstStyle/>
          <a:p>
            <a:pPr>
              <a:defRPr lang="en-US"/>
            </a:pPr>
            <a:endParaRPr lang="en-US"/>
          </a:p>
        </c:txPr>
        <c:crossAx val="61947264"/>
        <c:crosses val="autoZero"/>
        <c:crossBetween val="between"/>
      </c:valAx>
    </c:plotArea>
    <c:plotVisOnly val="1"/>
    <c:dispBlanksAs val="gap"/>
  </c:chart>
  <c:txPr>
    <a:bodyPr/>
    <a:lstStyle/>
    <a:p>
      <a:pPr>
        <a:defRPr sz="16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I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98687989527493E-2"/>
          <c:y val="0.23762183235867437"/>
          <c:w val="0.89895294196619457"/>
          <c:h val="0.47160964528556737"/>
        </c:manualLayout>
      </c:layout>
      <c:lineChart>
        <c:grouping val="standard"/>
        <c:ser>
          <c:idx val="0"/>
          <c:order val="0"/>
          <c:tx>
            <c:strRef>
              <c:f>Sheet1!$G$12</c:f>
              <c:strCache>
                <c:ptCount val="1"/>
                <c:pt idx="0">
                  <c:v>%age seeding in NREGASoft (In Cr)</c:v>
                </c:pt>
              </c:strCache>
            </c:strRef>
          </c:tx>
          <c:spPr>
            <a:ln w="31750" cap="rnd">
              <a:solidFill>
                <a:schemeClr val="accent1"/>
              </a:solidFill>
              <a:round/>
            </a:ln>
            <a:effectLst/>
          </c:spPr>
          <c:marker>
            <c:symbol val="circle"/>
            <c:size val="17"/>
            <c:spPr>
              <a:solidFill>
                <a:schemeClr val="accent1"/>
              </a:solidFill>
              <a:ln>
                <a:noFill/>
              </a:ln>
              <a:effectLst/>
            </c:spPr>
          </c:marker>
          <c:dLbls>
            <c:dLbl>
              <c:idx val="0"/>
              <c:layout>
                <c:manualLayout>
                  <c:x val="-6.6497092770052557E-2"/>
                  <c:y val="-5.4580896686159876E-2"/>
                </c:manualLayout>
              </c:layout>
              <c:dLblPos val="r"/>
              <c:showVal val="1"/>
              <c:extLst xmlns:c16r2="http://schemas.microsoft.com/office/drawing/2015/06/chart">
                <c:ext xmlns:c16="http://schemas.microsoft.com/office/drawing/2014/chart" uri="{C3380CC4-5D6E-409C-BE32-E72D297353CC}">
                  <c16:uniqueId val="{00000000-F34A-46BA-9A8C-D73FE8C63A50}"/>
                </c:ext>
                <c:ext xmlns:c15="http://schemas.microsoft.com/office/drawing/2012/chart" uri="{CE6537A1-D6FC-4f65-9D91-7224C49458BB}">
                  <c15:layout/>
                </c:ext>
              </c:extLst>
            </c:dLbl>
            <c:dLbl>
              <c:idx val="1"/>
              <c:layout>
                <c:manualLayout>
                  <c:x val="-6.6497092770052543E-2"/>
                  <c:y val="-7.4074074074074112E-2"/>
                </c:manualLayout>
              </c:layout>
              <c:dLblPos val="r"/>
              <c:showVal val="1"/>
              <c:extLst xmlns:c16r2="http://schemas.microsoft.com/office/drawing/2015/06/chart">
                <c:ext xmlns:c16="http://schemas.microsoft.com/office/drawing/2014/chart" uri="{C3380CC4-5D6E-409C-BE32-E72D297353CC}">
                  <c16:uniqueId val="{00000001-F34A-46BA-9A8C-D73FE8C63A50}"/>
                </c:ext>
                <c:ext xmlns:c15="http://schemas.microsoft.com/office/drawing/2012/chart" uri="{CE6537A1-D6FC-4f65-9D91-7224C49458BB}">
                  <c15:layout/>
                </c:ext>
              </c:extLst>
            </c:dLbl>
            <c:dLbl>
              <c:idx val="2"/>
              <c:layout>
                <c:manualLayout>
                  <c:x val="-6.6497092770052543E-2"/>
                  <c:y val="-5.4580896686159841E-2"/>
                </c:manualLayout>
              </c:layout>
              <c:dLblPos val="r"/>
              <c:showVal val="1"/>
              <c:extLst xmlns:c16r2="http://schemas.microsoft.com/office/drawing/2015/06/chart">
                <c:ext xmlns:c16="http://schemas.microsoft.com/office/drawing/2014/chart" uri="{C3380CC4-5D6E-409C-BE32-E72D297353CC}">
                  <c16:uniqueId val="{00000002-F34A-46BA-9A8C-D73FE8C63A50}"/>
                </c:ext>
                <c:ext xmlns:c15="http://schemas.microsoft.com/office/drawing/2012/chart" uri="{CE6537A1-D6FC-4f65-9D91-7224C49458BB}">
                  <c15:layout/>
                </c:ext>
              </c:extLst>
            </c:dLbl>
            <c:dLbl>
              <c:idx val="3"/>
              <c:layout>
                <c:manualLayout>
                  <c:x val="-6.3547240947845599E-2"/>
                  <c:y val="-5.8479532163742715E-2"/>
                </c:manualLayout>
              </c:layout>
              <c:dLblPos val="r"/>
              <c:showVal val="1"/>
              <c:extLst xmlns:c16r2="http://schemas.microsoft.com/office/drawing/2015/06/chart">
                <c:ext xmlns:c16="http://schemas.microsoft.com/office/drawing/2014/chart" uri="{C3380CC4-5D6E-409C-BE32-E72D297353CC}">
                  <c16:uniqueId val="{00000003-F34A-46BA-9A8C-D73FE8C63A50}"/>
                </c:ext>
                <c:ext xmlns:c15="http://schemas.microsoft.com/office/drawing/2012/chart" uri="{CE6537A1-D6FC-4f65-9D91-7224C49458BB}">
                  <c15:layout/>
                </c:ext>
              </c:extLst>
            </c:dLbl>
            <c:dLbl>
              <c:idx val="4"/>
              <c:layout>
                <c:manualLayout>
                  <c:x val="-6.6497092770052543E-2"/>
                  <c:y val="-5.4580896686159876E-2"/>
                </c:manualLayout>
              </c:layout>
              <c:dLblPos val="r"/>
              <c:showVal val="1"/>
              <c:extLst xmlns:c16r2="http://schemas.microsoft.com/office/drawing/2015/06/chart">
                <c:ext xmlns:c16="http://schemas.microsoft.com/office/drawing/2014/chart" uri="{C3380CC4-5D6E-409C-BE32-E72D297353CC}">
                  <c16:uniqueId val="{00000004-F34A-46BA-9A8C-D73FE8C63A50}"/>
                </c:ext>
                <c:ext xmlns:c15="http://schemas.microsoft.com/office/drawing/2012/chart" uri="{CE6537A1-D6FC-4f65-9D91-7224C49458BB}">
                  <c15:layout/>
                </c:ext>
              </c:extLst>
            </c:dLbl>
            <c:dLbl>
              <c:idx val="5"/>
              <c:layout>
                <c:manualLayout>
                  <c:x val="-4.0736292305694734E-2"/>
                  <c:y val="-4.6783625730994163E-2"/>
                </c:manualLayout>
              </c:layout>
              <c:dLblPos val="r"/>
              <c:showVal val="1"/>
              <c:extLst xmlns:c16r2="http://schemas.microsoft.com/office/drawing/2015/06/chart">
                <c:ext xmlns:c16="http://schemas.microsoft.com/office/drawing/2014/chart" uri="{C3380CC4-5D6E-409C-BE32-E72D297353CC}">
                  <c16:uniqueId val="{00000005-F34A-46BA-9A8C-D73FE8C63A5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ysClr val="windowText" lastClr="000000"/>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Sheet1!$F$13:$F$18</c:f>
              <c:strCache>
                <c:ptCount val="6"/>
                <c:pt idx="0">
                  <c:v>30-Dec-15</c:v>
                </c:pt>
                <c:pt idx="1">
                  <c:v>01-Apr-16</c:v>
                </c:pt>
                <c:pt idx="2">
                  <c:v>28-July-16</c:v>
                </c:pt>
                <c:pt idx="3">
                  <c:v>06-Oct-16</c:v>
                </c:pt>
                <c:pt idx="4">
                  <c:v>30-Dec-16</c:v>
                </c:pt>
                <c:pt idx="5">
                  <c:v>16-Jan-17</c:v>
                </c:pt>
              </c:strCache>
            </c:strRef>
          </c:cat>
          <c:val>
            <c:numRef>
              <c:f>Sheet1!$G$13:$G$18</c:f>
              <c:numCache>
                <c:formatCode>0.00</c:formatCode>
                <c:ptCount val="6"/>
                <c:pt idx="0">
                  <c:v>5.2258731999999997</c:v>
                </c:pt>
                <c:pt idx="1">
                  <c:v>6.2657901000000003</c:v>
                </c:pt>
                <c:pt idx="2">
                  <c:v>7.6565212999999916</c:v>
                </c:pt>
                <c:pt idx="3">
                  <c:v>8.33</c:v>
                </c:pt>
                <c:pt idx="4">
                  <c:v>8.57</c:v>
                </c:pt>
                <c:pt idx="5">
                  <c:v>8.67</c:v>
                </c:pt>
              </c:numCache>
            </c:numRef>
          </c:val>
          <c:extLst xmlns:c16r2="http://schemas.microsoft.com/office/drawing/2015/06/chart">
            <c:ext xmlns:c16="http://schemas.microsoft.com/office/drawing/2014/chart" uri="{C3380CC4-5D6E-409C-BE32-E72D297353CC}">
              <c16:uniqueId val="{00000006-F34A-46BA-9A8C-D73FE8C63A50}"/>
            </c:ext>
          </c:extLst>
        </c:ser>
        <c:ser>
          <c:idx val="1"/>
          <c:order val="1"/>
          <c:tx>
            <c:strRef>
              <c:f>Sheet1!$H$12</c:f>
              <c:strCache>
                <c:ptCount val="1"/>
                <c:pt idx="0">
                  <c:v>%age Converted (In Cr)</c:v>
                </c:pt>
              </c:strCache>
            </c:strRef>
          </c:tx>
          <c:spPr>
            <a:ln w="31750" cap="rnd">
              <a:solidFill>
                <a:schemeClr val="accent2"/>
              </a:solidFill>
              <a:round/>
            </a:ln>
            <a:effectLst/>
          </c:spPr>
          <c:marker>
            <c:symbol val="circle"/>
            <c:size val="17"/>
            <c:spPr>
              <a:solidFill>
                <a:schemeClr val="accent2"/>
              </a:solidFill>
              <a:ln>
                <a:noFill/>
              </a:ln>
              <a:effectLst/>
            </c:spPr>
          </c:marker>
          <c:dLbls>
            <c:dLbl>
              <c:idx val="0"/>
              <c:layout>
                <c:manualLayout>
                  <c:x val="-6.9446944592259668E-2"/>
                  <c:y val="-5.0682261208577002E-2"/>
                </c:manualLayout>
              </c:layout>
              <c:dLblPos val="r"/>
              <c:showVal val="1"/>
              <c:extLst xmlns:c16r2="http://schemas.microsoft.com/office/drawing/2015/06/chart">
                <c:ext xmlns:c16="http://schemas.microsoft.com/office/drawing/2014/chart" uri="{C3380CC4-5D6E-409C-BE32-E72D297353CC}">
                  <c16:uniqueId val="{00000007-F34A-46BA-9A8C-D73FE8C63A50}"/>
                </c:ext>
                <c:ext xmlns:c15="http://schemas.microsoft.com/office/drawing/2012/chart" uri="{CE6537A1-D6FC-4f65-9D91-7224C49458BB}">
                  <c15:layout/>
                </c:ext>
              </c:extLst>
            </c:dLbl>
            <c:dLbl>
              <c:idx val="1"/>
              <c:layout>
                <c:manualLayout>
                  <c:x val="-6.6497092770052543E-2"/>
                  <c:y val="-5.0682261208577092E-2"/>
                </c:manualLayout>
              </c:layout>
              <c:dLblPos val="r"/>
              <c:showVal val="1"/>
              <c:extLst xmlns:c16r2="http://schemas.microsoft.com/office/drawing/2015/06/chart">
                <c:ext xmlns:c16="http://schemas.microsoft.com/office/drawing/2014/chart" uri="{C3380CC4-5D6E-409C-BE32-E72D297353CC}">
                  <c16:uniqueId val="{00000008-F34A-46BA-9A8C-D73FE8C63A50}"/>
                </c:ext>
                <c:ext xmlns:c15="http://schemas.microsoft.com/office/drawing/2012/chart" uri="{CE6537A1-D6FC-4f65-9D91-7224C49458BB}">
                  <c15:layout/>
                </c:ext>
              </c:extLst>
            </c:dLbl>
            <c:dLbl>
              <c:idx val="2"/>
              <c:layout>
                <c:manualLayout>
                  <c:x val="-6.3547240947845501E-2"/>
                  <c:y val="-4.6783625730994163E-2"/>
                </c:manualLayout>
              </c:layout>
              <c:dLblPos val="r"/>
              <c:showVal val="1"/>
              <c:extLst xmlns:c16r2="http://schemas.microsoft.com/office/drawing/2015/06/chart">
                <c:ext xmlns:c16="http://schemas.microsoft.com/office/drawing/2014/chart" uri="{C3380CC4-5D6E-409C-BE32-E72D297353CC}">
                  <c16:uniqueId val="{00000009-F34A-46BA-9A8C-D73FE8C63A50}"/>
                </c:ext>
                <c:ext xmlns:c15="http://schemas.microsoft.com/office/drawing/2012/chart" uri="{CE6537A1-D6FC-4f65-9D91-7224C49458BB}">
                  <c15:layout/>
                </c:ext>
              </c:extLst>
            </c:dLbl>
            <c:dLbl>
              <c:idx val="3"/>
              <c:layout>
                <c:manualLayout>
                  <c:x val="-6.6497092770052585E-2"/>
                  <c:y val="-5.8479532163742687E-2"/>
                </c:manualLayout>
              </c:layout>
              <c:dLblPos val="r"/>
              <c:showVal val="1"/>
              <c:extLst xmlns:c16r2="http://schemas.microsoft.com/office/drawing/2015/06/chart">
                <c:ext xmlns:c16="http://schemas.microsoft.com/office/drawing/2014/chart" uri="{C3380CC4-5D6E-409C-BE32-E72D297353CC}">
                  <c16:uniqueId val="{0000000A-F34A-46BA-9A8C-D73FE8C63A50}"/>
                </c:ext>
                <c:ext xmlns:c15="http://schemas.microsoft.com/office/drawing/2012/chart" uri="{CE6537A1-D6FC-4f65-9D91-7224C49458BB}">
                  <c15:layout/>
                </c:ext>
              </c:extLst>
            </c:dLbl>
            <c:dLbl>
              <c:idx val="4"/>
              <c:layout>
                <c:manualLayout>
                  <c:x val="-6.6497092770052543E-2"/>
                  <c:y val="-5.8479532163742687E-2"/>
                </c:manualLayout>
              </c:layout>
              <c:dLblPos val="r"/>
              <c:showVal val="1"/>
              <c:extLst xmlns:c16r2="http://schemas.microsoft.com/office/drawing/2015/06/chart">
                <c:ext xmlns:c16="http://schemas.microsoft.com/office/drawing/2014/chart" uri="{C3380CC4-5D6E-409C-BE32-E72D297353CC}">
                  <c16:uniqueId val="{0000000B-F34A-46BA-9A8C-D73FE8C63A50}"/>
                </c:ext>
                <c:ext xmlns:c15="http://schemas.microsoft.com/office/drawing/2012/chart" uri="{CE6537A1-D6FC-4f65-9D91-7224C49458BB}">
                  <c15:layout/>
                </c:ext>
              </c:extLst>
            </c:dLbl>
            <c:dLbl>
              <c:idx val="5"/>
              <c:layout>
                <c:manualLayout>
                  <c:x val="-4.0736292305694734E-2"/>
                  <c:y val="-5.8479532163742687E-2"/>
                </c:manualLayout>
              </c:layout>
              <c:dLblPos val="r"/>
              <c:showVal val="1"/>
              <c:extLst xmlns:c16r2="http://schemas.microsoft.com/office/drawing/2015/06/chart">
                <c:ext xmlns:c16="http://schemas.microsoft.com/office/drawing/2014/chart" uri="{C3380CC4-5D6E-409C-BE32-E72D297353CC}">
                  <c16:uniqueId val="{0000000C-F34A-46BA-9A8C-D73FE8C63A5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ysClr val="windowText" lastClr="000000"/>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Sheet1!$F$13:$F$18</c:f>
              <c:strCache>
                <c:ptCount val="6"/>
                <c:pt idx="0">
                  <c:v>30-Dec-15</c:v>
                </c:pt>
                <c:pt idx="1">
                  <c:v>01-Apr-16</c:v>
                </c:pt>
                <c:pt idx="2">
                  <c:v>28-July-16</c:v>
                </c:pt>
                <c:pt idx="3">
                  <c:v>06-Oct-16</c:v>
                </c:pt>
                <c:pt idx="4">
                  <c:v>30-Dec-16</c:v>
                </c:pt>
                <c:pt idx="5">
                  <c:v>16-Jan-17</c:v>
                </c:pt>
              </c:strCache>
            </c:strRef>
          </c:cat>
          <c:val>
            <c:numRef>
              <c:f>Sheet1!$H$13:$H$18</c:f>
              <c:numCache>
                <c:formatCode>0.00</c:formatCode>
                <c:ptCount val="6"/>
                <c:pt idx="0">
                  <c:v>2.0660543999999987</c:v>
                </c:pt>
                <c:pt idx="1">
                  <c:v>2.363181800000004</c:v>
                </c:pt>
                <c:pt idx="2">
                  <c:v>2.9058245999999999</c:v>
                </c:pt>
                <c:pt idx="3">
                  <c:v>3.3299999999999987</c:v>
                </c:pt>
                <c:pt idx="4">
                  <c:v>3.77</c:v>
                </c:pt>
                <c:pt idx="5">
                  <c:v>3.9099999999999997</c:v>
                </c:pt>
              </c:numCache>
            </c:numRef>
          </c:val>
          <c:extLst xmlns:c16r2="http://schemas.microsoft.com/office/drawing/2015/06/chart">
            <c:ext xmlns:c16="http://schemas.microsoft.com/office/drawing/2014/chart" uri="{C3380CC4-5D6E-409C-BE32-E72D297353CC}">
              <c16:uniqueId val="{0000000D-F34A-46BA-9A8C-D73FE8C63A50}"/>
            </c:ext>
          </c:extLst>
        </c:ser>
        <c:dLbls>
          <c:showVal val="1"/>
        </c:dLbls>
        <c:marker val="1"/>
        <c:axId val="61979264"/>
        <c:axId val="61993344"/>
      </c:lineChart>
      <c:catAx>
        <c:axId val="619792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1800" b="1" i="0" u="none" strike="noStrike" kern="1200" cap="all" baseline="0">
                <a:solidFill>
                  <a:srgbClr val="FF0000"/>
                </a:solidFill>
                <a:latin typeface="+mn-lt"/>
                <a:ea typeface="+mn-ea"/>
                <a:cs typeface="+mn-cs"/>
              </a:defRPr>
            </a:pPr>
            <a:endParaRPr lang="en-US"/>
          </a:p>
        </c:txPr>
        <c:crossAx val="61993344"/>
        <c:crosses val="autoZero"/>
        <c:auto val="1"/>
        <c:lblAlgn val="ctr"/>
        <c:lblOffset val="100"/>
      </c:catAx>
      <c:valAx>
        <c:axId val="619933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tickLblPos val="nextTo"/>
        <c:crossAx val="61979264"/>
        <c:crosses val="autoZero"/>
        <c:crossBetween val="between"/>
      </c:valAx>
      <c:spPr>
        <a:noFill/>
        <a:ln>
          <a:noFill/>
        </a:ln>
        <a:effectLst/>
      </c:spPr>
    </c:plotArea>
    <c:legend>
      <c:legendPos val="b"/>
      <c:layout>
        <c:manualLayout>
          <c:xMode val="edge"/>
          <c:yMode val="edge"/>
          <c:x val="5.3166746034648917E-2"/>
          <c:y val="0.80896386028669487"/>
          <c:w val="0.9260737977634147"/>
          <c:h val="0.12949767817484356"/>
        </c:manualLayout>
      </c:layout>
      <c:spPr>
        <a:solidFill>
          <a:schemeClr val="lt1">
            <a:lumMod val="95000"/>
            <a:alpha val="39000"/>
          </a:schemeClr>
        </a:solidFill>
        <a:ln>
          <a:noFill/>
        </a:ln>
        <a:effectLst/>
      </c:spPr>
      <c:txPr>
        <a:bodyPr rot="0" spcFirstLastPara="1" vertOverflow="ellipsis" vert="horz" wrap="square" anchor="ctr" anchorCtr="1"/>
        <a:lstStyle/>
        <a:p>
          <a:pPr>
            <a:defRPr lang="en-US"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solidFill>
      <a:srgbClr val="FFFF00"/>
    </a:soli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7-01-16T01:35:53.143" idx="1">
    <p:pos x="6000" y="100"/>
    <p:text>percentage mean?</p:text>
  </p:cm>
  <p:cm authorId="1" dt="2017-01-16T02:16:44.667" idx="1">
    <p:pos x="6000" y="0"/>
    <p:text>Moderated geottags---13% mean?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33BD2F1-ED58-4E73-AE5D-F694C4418A94}" type="datetimeFigureOut">
              <a:rPr lang="en-US"/>
              <a:pPr>
                <a:defRPr/>
              </a:pPr>
              <a:t>1/17/2017</a:t>
            </a:fld>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855429B-0180-4FDE-AF02-F9CE609147C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896938" y="746125"/>
            <a:ext cx="4968875"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6275" y="4722813"/>
            <a:ext cx="5410200" cy="447357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44038"/>
            <a:ext cx="2930525" cy="49688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29050" y="9444038"/>
            <a:ext cx="2930525" cy="49688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vl1pPr>
          </a:lstStyle>
          <a:p>
            <a:fld id="{345E00CE-B322-44E5-85D0-D5F998D8C5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idx="5"/>
          </p:nvPr>
        </p:nvSpPr>
        <p:spPr>
          <a:noFill/>
        </p:spPr>
        <p:txBody>
          <a:bodyPr/>
          <a:lstStyle/>
          <a:p>
            <a:pPr>
              <a:tabLst>
                <a:tab pos="715963" algn="l"/>
                <a:tab pos="1436688" algn="l"/>
                <a:tab pos="2155825" algn="l"/>
                <a:tab pos="2876550" algn="l"/>
              </a:tabLst>
            </a:pPr>
            <a:fld id="{33511E48-6AE3-49FA-94DE-5E243F1A36B1}" type="slidenum">
              <a:rPr lang="en-IN" altLang="en-US">
                <a:latin typeface="Calibri" pitchFamily="34" charset="0"/>
              </a:rPr>
              <a:pPr>
                <a:tabLst>
                  <a:tab pos="715963" algn="l"/>
                  <a:tab pos="1436688" algn="l"/>
                  <a:tab pos="2155825" algn="l"/>
                  <a:tab pos="2876550" algn="l"/>
                </a:tabLst>
              </a:pPr>
              <a:t>1</a:t>
            </a:fld>
            <a:endParaRPr lang="en-IN" altLang="en-US">
              <a:latin typeface="Calibri" pitchFamily="34" charset="0"/>
            </a:endParaRPr>
          </a:p>
        </p:txBody>
      </p:sp>
      <p:sp>
        <p:nvSpPr>
          <p:cNvPr id="18435" name="Text Box 1"/>
          <p:cNvSpPr txBox="1">
            <a:spLocks noChangeArrowheads="1"/>
          </p:cNvSpPr>
          <p:nvPr/>
        </p:nvSpPr>
        <p:spPr bwMode="auto">
          <a:xfrm>
            <a:off x="3816350" y="9286875"/>
            <a:ext cx="2917825" cy="488950"/>
          </a:xfrm>
          <a:prstGeom prst="rect">
            <a:avLst/>
          </a:prstGeom>
          <a:noFill/>
          <a:ln w="9525">
            <a:noFill/>
            <a:miter lim="800000"/>
            <a:headEnd/>
            <a:tailEnd/>
          </a:ln>
        </p:spPr>
        <p:txBody>
          <a:bodyPr lIns="89491" tIns="46536" rIns="89491" bIns="46536" anchor="b"/>
          <a:lstStyle/>
          <a:p>
            <a:pPr algn="r" eaLnBrk="1" hangingPunct="1">
              <a:buClr>
                <a:srgbClr val="000000"/>
              </a:buClr>
              <a:tabLst>
                <a:tab pos="0" algn="l"/>
                <a:tab pos="450850" algn="l"/>
                <a:tab pos="906463" algn="l"/>
                <a:tab pos="1362075" algn="l"/>
                <a:tab pos="1816100" algn="l"/>
                <a:tab pos="2270125" algn="l"/>
                <a:tab pos="2725738" algn="l"/>
                <a:tab pos="3181350" algn="l"/>
                <a:tab pos="3633788" algn="l"/>
                <a:tab pos="4089400" algn="l"/>
                <a:tab pos="4543425" algn="l"/>
                <a:tab pos="4997450" algn="l"/>
                <a:tab pos="5453063" algn="l"/>
                <a:tab pos="5908675" algn="l"/>
                <a:tab pos="6364288" algn="l"/>
                <a:tab pos="6816725" algn="l"/>
                <a:tab pos="7270750" algn="l"/>
                <a:tab pos="7726363" algn="l"/>
                <a:tab pos="8180388" algn="l"/>
                <a:tab pos="8634413" algn="l"/>
                <a:tab pos="9090025" algn="l"/>
              </a:tabLst>
            </a:pPr>
            <a:fld id="{6606043D-7B7E-4614-895E-A25EAF9AC377}" type="slidenum">
              <a:rPr lang="en-IN" altLang="en-US" sz="1200">
                <a:solidFill>
                  <a:srgbClr val="000000"/>
                </a:solidFill>
                <a:latin typeface="Times New Roman" pitchFamily="18" charset="0"/>
              </a:rPr>
              <a:pPr algn="r" eaLnBrk="1" hangingPunct="1">
                <a:buClr>
                  <a:srgbClr val="000000"/>
                </a:buClr>
                <a:tabLst>
                  <a:tab pos="0" algn="l"/>
                  <a:tab pos="450850" algn="l"/>
                  <a:tab pos="906463" algn="l"/>
                  <a:tab pos="1362075" algn="l"/>
                  <a:tab pos="1816100" algn="l"/>
                  <a:tab pos="2270125" algn="l"/>
                  <a:tab pos="2725738" algn="l"/>
                  <a:tab pos="3181350" algn="l"/>
                  <a:tab pos="3633788" algn="l"/>
                  <a:tab pos="4089400" algn="l"/>
                  <a:tab pos="4543425" algn="l"/>
                  <a:tab pos="4997450" algn="l"/>
                  <a:tab pos="5453063" algn="l"/>
                  <a:tab pos="5908675" algn="l"/>
                  <a:tab pos="6364288" algn="l"/>
                  <a:tab pos="6816725" algn="l"/>
                  <a:tab pos="7270750" algn="l"/>
                  <a:tab pos="7726363" algn="l"/>
                  <a:tab pos="8180388" algn="l"/>
                  <a:tab pos="8634413" algn="l"/>
                  <a:tab pos="9090025" algn="l"/>
                </a:tabLst>
              </a:pPr>
              <a:t>1</a:t>
            </a:fld>
            <a:endParaRPr lang="en-IN" altLang="en-US" sz="1200">
              <a:solidFill>
                <a:srgbClr val="000000"/>
              </a:solidFill>
              <a:latin typeface="Times New Roman" pitchFamily="18" charset="0"/>
            </a:endParaRPr>
          </a:p>
        </p:txBody>
      </p:sp>
      <p:sp>
        <p:nvSpPr>
          <p:cNvPr id="18436" name="Text Box 2"/>
          <p:cNvSpPr txBox="1">
            <a:spLocks noChangeArrowheads="1"/>
          </p:cNvSpPr>
          <p:nvPr/>
        </p:nvSpPr>
        <p:spPr bwMode="auto">
          <a:xfrm>
            <a:off x="1138238" y="731838"/>
            <a:ext cx="4462462" cy="3668712"/>
          </a:xfrm>
          <a:prstGeom prst="rect">
            <a:avLst/>
          </a:prstGeom>
          <a:solidFill>
            <a:srgbClr val="FFFFFF"/>
          </a:solidFill>
          <a:ln w="9525">
            <a:solidFill>
              <a:srgbClr val="000000"/>
            </a:solidFill>
            <a:miter lim="800000"/>
            <a:headEnd/>
            <a:tailEnd/>
          </a:ln>
        </p:spPr>
        <p:txBody>
          <a:bodyPr wrap="none" lIns="90922" tIns="45462" rIns="90922" bIns="45462" anchor="ctr"/>
          <a:lstStyle/>
          <a:p>
            <a:pPr eaLnBrk="1" hangingPunct="1">
              <a:buClr>
                <a:srgbClr val="000000"/>
              </a:buClr>
              <a:buFont typeface="Times New Roman" pitchFamily="18" charset="0"/>
              <a:buNone/>
            </a:pPr>
            <a:endParaRPr lang="en-IN" altLang="en-US">
              <a:latin typeface="Calibri" pitchFamily="34" charset="0"/>
            </a:endParaRPr>
          </a:p>
        </p:txBody>
      </p:sp>
      <p:sp>
        <p:nvSpPr>
          <p:cNvPr id="18437" name="Rectangle 3"/>
          <p:cNvSpPr>
            <a:spLocks noGrp="1" noChangeArrowheads="1"/>
          </p:cNvSpPr>
          <p:nvPr>
            <p:ph type="body"/>
          </p:nvPr>
        </p:nvSpPr>
        <p:spPr>
          <a:xfrm>
            <a:off x="671513" y="4645025"/>
            <a:ext cx="5392737" cy="4400550"/>
          </a:xfrm>
          <a:noFill/>
          <a:ln/>
        </p:spPr>
        <p:txBody>
          <a:bodyPr wrap="none" anchor="ct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67"/>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59395" name="Shape 168"/>
          <p:cNvSpPr>
            <a:spLocks noGrp="1"/>
          </p:cNvSpPr>
          <p:nvPr>
            <p:ph type="body" idx="1"/>
          </p:nvPr>
        </p:nvSpPr>
        <p:spPr>
          <a:xfrm>
            <a:off x="685800" y="4343400"/>
            <a:ext cx="5486400" cy="4114800"/>
          </a:xfrm>
          <a:noFill/>
          <a:ln/>
        </p:spPr>
        <p:txBody>
          <a:bodyPr lIns="91425" tIns="91425" rIns="91425" bIns="91425"/>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174"/>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61443" name="Shape 175"/>
          <p:cNvSpPr>
            <a:spLocks noGrp="1"/>
          </p:cNvSpPr>
          <p:nvPr>
            <p:ph type="body" idx="1"/>
          </p:nvPr>
        </p:nvSpPr>
        <p:spPr>
          <a:xfrm>
            <a:off x="685800" y="4343400"/>
            <a:ext cx="5486400" cy="4114800"/>
          </a:xfrm>
          <a:noFill/>
          <a:ln/>
        </p:spPr>
        <p:txBody>
          <a:bodyPr lIns="91425" tIns="91425" rIns="91425" bIns="91425"/>
          <a:lstStyle/>
          <a:p>
            <a:pPr>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84"/>
          <p:cNvSpPr>
            <a:spLocks noGrp="1" noRot="1" noChangeAspect="1" noTextEdit="1"/>
          </p:cNvSpPr>
          <p:nvPr>
            <p:ph type="sldImg" idx="2"/>
          </p:nvPr>
        </p:nvSpPr>
        <p:spPr>
          <a:xfrm>
            <a:off x="896938" y="746125"/>
            <a:ext cx="4967287" cy="3727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63491" name="Shape 185"/>
          <p:cNvSpPr>
            <a:spLocks noGrp="1"/>
          </p:cNvSpPr>
          <p:nvPr>
            <p:ph type="body" idx="1"/>
          </p:nvPr>
        </p:nvSpPr>
        <p:spPr>
          <a:noFill/>
          <a:ln/>
        </p:spPr>
        <p:txBody>
          <a:bodyPr lIns="92431" tIns="92431" rIns="92431" bIns="92431"/>
          <a:lstStyle/>
          <a:p>
            <a:pPr>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192"/>
          <p:cNvSpPr>
            <a:spLocks noGrp="1" noRot="1" noChangeAspect="1" noTextEdit="1"/>
          </p:cNvSpPr>
          <p:nvPr>
            <p:ph type="sldImg" idx="2"/>
          </p:nvPr>
        </p:nvSpPr>
        <p:spPr>
          <a:xfrm>
            <a:off x="896938" y="746125"/>
            <a:ext cx="4967287" cy="3727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65539" name="Shape 193"/>
          <p:cNvSpPr>
            <a:spLocks noGrp="1"/>
          </p:cNvSpPr>
          <p:nvPr>
            <p:ph type="body" idx="1"/>
          </p:nvPr>
        </p:nvSpPr>
        <p:spPr>
          <a:noFill/>
          <a:ln/>
        </p:spPr>
        <p:txBody>
          <a:bodyPr lIns="92431" tIns="92431" rIns="92431" bIns="92431"/>
          <a:lstStyle/>
          <a:p>
            <a:pPr>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Rot="1" noChangeAspect="1" noTextEdit="1"/>
          </p:cNvSpPr>
          <p:nvPr>
            <p:ph type="sldImg"/>
          </p:nvPr>
        </p:nvSpPr>
        <p:spPr>
          <a:xfrm>
            <a:off x="898525" y="758825"/>
            <a:ext cx="5059363" cy="3795713"/>
          </a:xfrm>
          <a:ln/>
        </p:spPr>
      </p:sp>
      <p:sp>
        <p:nvSpPr>
          <p:cNvPr id="69635" name="Rectangle 2"/>
          <p:cNvSpPr>
            <a:spLocks noGrp="1"/>
          </p:cNvSpPr>
          <p:nvPr>
            <p:ph type="body" idx="1"/>
          </p:nvPr>
        </p:nvSpPr>
        <p:spPr>
          <a:noFill/>
          <a:ln/>
        </p:spPr>
        <p:txBody>
          <a:bodyPr/>
          <a:lstStyle/>
          <a:p>
            <a:endParaRPr lang="en-US" altLang="en-US" smtClean="0"/>
          </a:p>
        </p:txBody>
      </p:sp>
      <p:sp>
        <p:nvSpPr>
          <p:cNvPr id="69636" name="Rectangle 3"/>
          <p:cNvSpPr>
            <a:spLocks noGrp="1"/>
          </p:cNvSpPr>
          <p:nvPr>
            <p:ph type="sldNum" sz="quarter" idx="5"/>
          </p:nvPr>
        </p:nvSpPr>
        <p:spPr>
          <a:noFill/>
        </p:spPr>
        <p:txBody>
          <a:bodyPr/>
          <a:lstStyle/>
          <a:p>
            <a:fld id="{18C3AC5D-AD71-42AE-8E54-68CAEBC4FEF8}" type="slidenum">
              <a:rPr lang="en-US" altLang="en-US"/>
              <a:pPr/>
              <a:t>38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TextEdit="1"/>
          </p:cNvSpPr>
          <p:nvPr>
            <p:ph type="sldImg"/>
          </p:nvPr>
        </p:nvSpPr>
        <p:spPr>
          <a:xfrm>
            <a:off x="898525" y="758825"/>
            <a:ext cx="5059363" cy="3795713"/>
          </a:xfrm>
          <a:ln/>
        </p:spPr>
      </p:sp>
      <p:sp>
        <p:nvSpPr>
          <p:cNvPr id="71683" name="Rectangle 2"/>
          <p:cNvSpPr>
            <a:spLocks noGrp="1"/>
          </p:cNvSpPr>
          <p:nvPr>
            <p:ph type="body" idx="1"/>
          </p:nvPr>
        </p:nvSpPr>
        <p:spPr>
          <a:noFill/>
          <a:ln/>
        </p:spPr>
        <p:txBody>
          <a:bodyPr/>
          <a:lstStyle/>
          <a:p>
            <a:endParaRPr lang="en-US" altLang="en-US" smtClean="0"/>
          </a:p>
        </p:txBody>
      </p:sp>
      <p:sp>
        <p:nvSpPr>
          <p:cNvPr id="71684" name="Rectangle 3"/>
          <p:cNvSpPr>
            <a:spLocks noGrp="1"/>
          </p:cNvSpPr>
          <p:nvPr>
            <p:ph type="sldNum" sz="quarter" idx="5"/>
          </p:nvPr>
        </p:nvSpPr>
        <p:spPr>
          <a:noFill/>
        </p:spPr>
        <p:txBody>
          <a:bodyPr/>
          <a:lstStyle/>
          <a:p>
            <a:fld id="{70F85894-E456-4ECA-BBE3-17F659607465}" type="slidenum">
              <a:rPr lang="en-US" altLang="en-US"/>
              <a:pPr/>
              <a:t>39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TextEdit="1"/>
          </p:cNvSpPr>
          <p:nvPr>
            <p:ph type="sldImg"/>
          </p:nvPr>
        </p:nvSpPr>
        <p:spPr>
          <a:xfrm>
            <a:off x="898525" y="758825"/>
            <a:ext cx="5059363" cy="3795713"/>
          </a:xfrm>
          <a:ln/>
        </p:spPr>
      </p:sp>
      <p:sp>
        <p:nvSpPr>
          <p:cNvPr id="73731" name="Rectangle 2"/>
          <p:cNvSpPr>
            <a:spLocks noGrp="1"/>
          </p:cNvSpPr>
          <p:nvPr>
            <p:ph type="body" idx="1"/>
          </p:nvPr>
        </p:nvSpPr>
        <p:spPr>
          <a:noFill/>
          <a:ln/>
        </p:spPr>
        <p:txBody>
          <a:bodyPr/>
          <a:lstStyle/>
          <a:p>
            <a:endParaRPr lang="en-US" altLang="en-US" smtClean="0"/>
          </a:p>
        </p:txBody>
      </p:sp>
      <p:sp>
        <p:nvSpPr>
          <p:cNvPr id="73732" name="Rectangle 3"/>
          <p:cNvSpPr>
            <a:spLocks noGrp="1"/>
          </p:cNvSpPr>
          <p:nvPr>
            <p:ph type="sldNum" sz="quarter" idx="5"/>
          </p:nvPr>
        </p:nvSpPr>
        <p:spPr>
          <a:noFill/>
        </p:spPr>
        <p:txBody>
          <a:bodyPr/>
          <a:lstStyle/>
          <a:p>
            <a:fld id="{80741E76-E355-45AD-B7E0-5F2D1192F212}" type="slidenum">
              <a:rPr lang="en-US" altLang="en-US"/>
              <a:pPr/>
              <a:t>40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altLang="en-US" smtClean="0"/>
          </a:p>
        </p:txBody>
      </p:sp>
      <p:sp>
        <p:nvSpPr>
          <p:cNvPr id="137220" name="Slide Number Placeholder 3"/>
          <p:cNvSpPr>
            <a:spLocks noGrp="1"/>
          </p:cNvSpPr>
          <p:nvPr>
            <p:ph type="sldNum" sz="quarter" idx="5"/>
          </p:nvPr>
        </p:nvSpPr>
        <p:spPr>
          <a:noFill/>
        </p:spPr>
        <p:txBody>
          <a:bodyPr/>
          <a:lstStyle/>
          <a:p>
            <a:fld id="{EF87C52B-A8E6-4C27-A3CA-079790EA8186}" type="slidenum">
              <a:rPr lang="en-US" altLang="en-US"/>
              <a:pPr/>
              <a:t>101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altLang="en-US" smtClean="0"/>
          </a:p>
        </p:txBody>
      </p:sp>
      <p:sp>
        <p:nvSpPr>
          <p:cNvPr id="139268" name="Slide Number Placeholder 3"/>
          <p:cNvSpPr>
            <a:spLocks noGrp="1"/>
          </p:cNvSpPr>
          <p:nvPr>
            <p:ph type="sldNum" sz="quarter" idx="5"/>
          </p:nvPr>
        </p:nvSpPr>
        <p:spPr>
          <a:noFill/>
        </p:spPr>
        <p:txBody>
          <a:bodyPr/>
          <a:lstStyle/>
          <a:p>
            <a:fld id="{603DF3FF-ED1E-4E72-83EE-750E97883562}" type="slidenum">
              <a:rPr lang="en-US" altLang="en-US"/>
              <a:pPr/>
              <a:t>102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IN" altLang="en-US" smtClean="0"/>
          </a:p>
        </p:txBody>
      </p:sp>
      <p:sp>
        <p:nvSpPr>
          <p:cNvPr id="144388" name="Slide Number Placeholder 3"/>
          <p:cNvSpPr>
            <a:spLocks noGrp="1"/>
          </p:cNvSpPr>
          <p:nvPr>
            <p:ph type="sldNum" sz="quarter" idx="5"/>
          </p:nvPr>
        </p:nvSpPr>
        <p:spPr>
          <a:noFill/>
        </p:spPr>
        <p:txBody>
          <a:bodyPr/>
          <a:lstStyle/>
          <a:p>
            <a:fld id="{6C605931-3D08-4572-A522-A29FF351F50C}" type="slidenum">
              <a:rPr lang="en-US" altLang="en-US"/>
              <a:pPr/>
              <a:t>106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TextEdit="1"/>
          </p:cNvSpPr>
          <p:nvPr>
            <p:ph type="sldImg"/>
          </p:nvPr>
        </p:nvSpPr>
        <p:spPr>
          <a:xfrm>
            <a:off x="898525" y="758825"/>
            <a:ext cx="5059363" cy="3795713"/>
          </a:xfrm>
          <a:ln/>
        </p:spPr>
      </p:sp>
      <p:sp>
        <p:nvSpPr>
          <p:cNvPr id="41987" name="Rectangle 2"/>
          <p:cNvSpPr>
            <a:spLocks noGrp="1"/>
          </p:cNvSpPr>
          <p:nvPr>
            <p:ph type="body" idx="1"/>
          </p:nvPr>
        </p:nvSpPr>
        <p:spPr>
          <a:noFill/>
          <a:ln/>
        </p:spPr>
        <p:txBody>
          <a:bodyPr/>
          <a:lstStyle/>
          <a:p>
            <a:endParaRPr lang="en-US" altLang="en-US" smtClean="0"/>
          </a:p>
        </p:txBody>
      </p:sp>
      <p:sp>
        <p:nvSpPr>
          <p:cNvPr id="41988" name="Rectangle 3"/>
          <p:cNvSpPr>
            <a:spLocks noGrp="1"/>
          </p:cNvSpPr>
          <p:nvPr>
            <p:ph type="sldNum" sz="quarter" idx="5"/>
          </p:nvPr>
        </p:nvSpPr>
        <p:spPr>
          <a:noFill/>
        </p:spPr>
        <p:txBody>
          <a:bodyPr/>
          <a:lstStyle/>
          <a:p>
            <a:fld id="{7A09211D-BA81-441B-94F5-87F3F3A06543}" type="slidenum">
              <a:rPr lang="en-US" altLang="en-US"/>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TextEdit="1"/>
          </p:cNvSpPr>
          <p:nvPr>
            <p:ph type="sldImg"/>
          </p:nvPr>
        </p:nvSpPr>
        <p:spPr>
          <a:xfrm>
            <a:off x="898525" y="758825"/>
            <a:ext cx="5059363" cy="3795713"/>
          </a:xfrm>
          <a:ln/>
        </p:spPr>
      </p:sp>
      <p:sp>
        <p:nvSpPr>
          <p:cNvPr id="44035" name="Rectangle 2"/>
          <p:cNvSpPr>
            <a:spLocks noGrp="1"/>
          </p:cNvSpPr>
          <p:nvPr>
            <p:ph type="body" idx="1"/>
          </p:nvPr>
        </p:nvSpPr>
        <p:spPr>
          <a:noFill/>
          <a:ln/>
        </p:spPr>
        <p:txBody>
          <a:bodyPr/>
          <a:lstStyle/>
          <a:p>
            <a:endParaRPr lang="en-US" altLang="en-US" smtClean="0"/>
          </a:p>
        </p:txBody>
      </p:sp>
      <p:sp>
        <p:nvSpPr>
          <p:cNvPr id="44036" name="Rectangle 3"/>
          <p:cNvSpPr>
            <a:spLocks noGrp="1"/>
          </p:cNvSpPr>
          <p:nvPr>
            <p:ph type="sldNum" sz="quarter" idx="5"/>
          </p:nvPr>
        </p:nvSpPr>
        <p:spPr>
          <a:noFill/>
        </p:spPr>
        <p:txBody>
          <a:bodyPr/>
          <a:lstStyle/>
          <a:p>
            <a:fld id="{66911806-9250-4C93-B338-3164A6268581}" type="slidenum">
              <a:rPr lang="en-US" altLang="en-US"/>
              <a:pPr/>
              <a:t>24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Rot="1" noChangeAspect="1" noTextEdit="1"/>
          </p:cNvSpPr>
          <p:nvPr>
            <p:ph type="sldImg"/>
          </p:nvPr>
        </p:nvSpPr>
        <p:spPr>
          <a:xfrm>
            <a:off x="898525" y="758825"/>
            <a:ext cx="5059363" cy="3795713"/>
          </a:xfrm>
          <a:ln/>
        </p:spPr>
      </p:sp>
      <p:sp>
        <p:nvSpPr>
          <p:cNvPr id="46083" name="Rectangle 2"/>
          <p:cNvSpPr>
            <a:spLocks noGrp="1"/>
          </p:cNvSpPr>
          <p:nvPr>
            <p:ph type="body" idx="1"/>
          </p:nvPr>
        </p:nvSpPr>
        <p:spPr>
          <a:noFill/>
          <a:ln/>
        </p:spPr>
        <p:txBody>
          <a:bodyPr/>
          <a:lstStyle/>
          <a:p>
            <a:endParaRPr lang="en-US" altLang="en-US" smtClean="0"/>
          </a:p>
        </p:txBody>
      </p:sp>
      <p:sp>
        <p:nvSpPr>
          <p:cNvPr id="46084" name="Rectangle 3"/>
          <p:cNvSpPr>
            <a:spLocks noGrp="1"/>
          </p:cNvSpPr>
          <p:nvPr>
            <p:ph type="sldNum" sz="quarter" idx="5"/>
          </p:nvPr>
        </p:nvSpPr>
        <p:spPr>
          <a:noFill/>
        </p:spPr>
        <p:txBody>
          <a:bodyPr/>
          <a:lstStyle/>
          <a:p>
            <a:fld id="{DADBB0D3-FBAC-41F0-95D0-328D8373046A}" type="slidenum">
              <a:rPr lang="en-US" altLang="en-US"/>
              <a:pPr/>
              <a:t>25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130"/>
          <p:cNvSpPr>
            <a:spLocks noGrp="1" noRot="1" noChangeAspect="1" noTextEdit="1"/>
          </p:cNvSpPr>
          <p:nvPr>
            <p:ph type="sldImg" idx="2"/>
          </p:nvPr>
        </p:nvSpPr>
        <p:spPr>
          <a:xfrm>
            <a:off x="896938" y="746125"/>
            <a:ext cx="4967287" cy="3727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49155" name="Shape 131"/>
          <p:cNvSpPr>
            <a:spLocks noGrp="1"/>
          </p:cNvSpPr>
          <p:nvPr>
            <p:ph type="body" idx="1"/>
          </p:nvPr>
        </p:nvSpPr>
        <p:spPr>
          <a:noFill/>
          <a:ln/>
        </p:spPr>
        <p:txBody>
          <a:bodyPr lIns="92431" tIns="92431" rIns="92431" bIns="92431"/>
          <a:lstStyle/>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39"/>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51203" name="Shape 140"/>
          <p:cNvSpPr>
            <a:spLocks noGrp="1"/>
          </p:cNvSpPr>
          <p:nvPr>
            <p:ph type="body" idx="1"/>
          </p:nvPr>
        </p:nvSpPr>
        <p:spPr>
          <a:xfrm>
            <a:off x="685800" y="4343400"/>
            <a:ext cx="5486400" cy="4114800"/>
          </a:xfrm>
          <a:noFill/>
          <a:ln/>
        </p:spPr>
        <p:txBody>
          <a:bodyPr lIns="91425" tIns="91425" rIns="91425" bIns="91425"/>
          <a:lstStyle/>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145"/>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53251" name="Shape 146"/>
          <p:cNvSpPr>
            <a:spLocks noGrp="1"/>
          </p:cNvSpPr>
          <p:nvPr>
            <p:ph type="body" idx="1"/>
          </p:nvPr>
        </p:nvSpPr>
        <p:spPr>
          <a:xfrm>
            <a:off x="685800" y="4343400"/>
            <a:ext cx="5486400" cy="4114800"/>
          </a:xfrm>
          <a:noFill/>
          <a:ln/>
        </p:spPr>
        <p:txBody>
          <a:bodyPr lIns="91425" tIns="91425" rIns="91425" bIns="91425"/>
          <a:lstStyle/>
          <a:p>
            <a:pPr>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52"/>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55299" name="Shape 153"/>
          <p:cNvSpPr>
            <a:spLocks noGrp="1"/>
          </p:cNvSpPr>
          <p:nvPr>
            <p:ph type="body" idx="1"/>
          </p:nvPr>
        </p:nvSpPr>
        <p:spPr>
          <a:xfrm>
            <a:off x="685800" y="4343400"/>
            <a:ext cx="5486400" cy="4114800"/>
          </a:xfrm>
          <a:noFill/>
          <a:ln/>
        </p:spPr>
        <p:txBody>
          <a:bodyPr lIns="91425" tIns="91425" rIns="91425" bIns="91425"/>
          <a:lstStyle/>
          <a:p>
            <a:pPr>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160"/>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57347" name="Shape 161"/>
          <p:cNvSpPr>
            <a:spLocks noGrp="1"/>
          </p:cNvSpPr>
          <p:nvPr>
            <p:ph type="body" idx="1"/>
          </p:nvPr>
        </p:nvSpPr>
        <p:spPr>
          <a:xfrm>
            <a:off x="685800" y="4343400"/>
            <a:ext cx="5486400" cy="4114800"/>
          </a:xfrm>
          <a:noFill/>
          <a:ln/>
        </p:spPr>
        <p:txBody>
          <a:bodyPr lIns="91425" tIns="91425" rIns="91425" bIns="91425"/>
          <a:lstStyle/>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191EF3ED-6D52-4A5A-BA3D-A1F0DD626BD3}" type="datetimeFigureOut">
              <a:rPr lang="en-US"/>
              <a:pPr>
                <a:defRPr/>
              </a:pPr>
              <a:t>1/17/2017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083A3D2F-9AE5-4FD2-BEE7-053461C91A74}"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27F62-9E95-40E5-80F8-B2E3EF0C86EB}"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D0C8E1-E109-49AE-9AC3-9643CD211D04}" type="slidenum">
              <a:rPr lang="en-US" altLang="en-US"/>
              <a:pPr/>
              <a:t>‹#›</a:t>
            </a:fld>
            <a:endParaRPr lang="en-US" alt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7431A9-EBDC-4D3C-9B4D-2B97BF2B2C4B}"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DFFD8E-8C2E-4C64-A878-CEDFA0B722E5}" type="slidenum">
              <a:rPr lang="en-US" altLang="en-US"/>
              <a:pPr/>
              <a:t>‹#›</a:t>
            </a:fld>
            <a:endParaRPr lang="en-US" altLang="en-US"/>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AE27924-1B36-4DB4-8584-3DBC94F61D2F}"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6218AE-09A5-4B68-9472-B9FDEE9021EF}"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A59B80-CA85-4A18-9844-A181A1F41EB9}"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EAD0CF-8021-49D4-8277-017B847193AF}"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38A730-8595-460B-A533-69E5155A0803}"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3DF884-8F10-49D4-ACBB-5E1BCECEACCA}"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227BEC-E6FE-4482-8B5B-467DB338059D}"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BA4E82-A8EB-450E-83C4-C20A8A11762D}"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0727B67-70A3-4924-A4A7-8D5803BC0E57}" type="datetimeFigureOut">
              <a:rPr lang="en-US"/>
              <a:pPr>
                <a:defRPr/>
              </a:pPr>
              <a:t>1/17/2017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5089746-3423-4BC5-8C4C-2A9925D8F2FF}"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55D8CFF-03F3-4BCD-A6C5-35B1E0D18693}" type="datetimeFigureOut">
              <a:rPr lang="en-US"/>
              <a:pPr>
                <a:defRPr/>
              </a:pPr>
              <a:t>1/17/2017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3C7A7FB-BCF3-4FDF-9BFA-D260D9023427}"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87D300-2F88-4EA4-8FE1-D55AAC6AD1C0}" type="datetimeFigureOut">
              <a:rPr lang="en-US"/>
              <a:pPr>
                <a:defRPr/>
              </a:pPr>
              <a:t>1/17/2017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F889DAD-A9D6-436C-B56A-7BD1915DE39E}"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EDD14F-068C-4684-BF28-B62BB43293AB}"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7E13DD-DF02-461A-AACF-B49CE7C0AB48}"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0F735D-3C2E-4861-B046-750509065B6A}"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07F153-EE5D-4E31-A0A3-C78DD4832CD3}" type="slidenum">
              <a:rPr lang="en-US" altLang="en-US"/>
              <a:pPr/>
              <a:t>‹#›</a:t>
            </a:fld>
            <a:endParaRPr lang="en-US" altLang="en-US"/>
          </a:p>
        </p:txBody>
      </p:sp>
    </p:spTree>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C784C5-289A-4904-85B7-B8E065EB7DF2}"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87F876-C6B5-42BB-8916-5F41316690F1}"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A5AD24-C2CF-42CD-BE5B-5DD1D16AD8A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B6B532-45B7-4206-8CA8-4F81299B2979}"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182B38-903F-42D5-80C4-6FF4377F6C2D}"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ECBF5C-CB0A-40D6-8066-3D4B3FB3A42B}"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4" name="Shape 24"/>
          <p:cNvSpPr/>
          <p:nvPr/>
        </p:nvSpPr>
        <p:spPr>
          <a:xfrm>
            <a:off x="579438" y="771525"/>
            <a:ext cx="53975" cy="901700"/>
          </a:xfrm>
          <a:prstGeom prst="rect">
            <a:avLst/>
          </a:prstGeom>
          <a:solidFill>
            <a:schemeClr val="accent5"/>
          </a:solidFill>
          <a:ln>
            <a:noFill/>
          </a:ln>
        </p:spPr>
        <p:txBody>
          <a:bodyPr lIns="91425" tIns="91425" rIns="91425" bIns="91425" anchor="ctr"/>
          <a:lstStyle/>
          <a:p>
            <a:pPr>
              <a:spcBef>
                <a:spcPts val="0"/>
              </a:spcBef>
              <a:defRPr/>
            </a:pPr>
            <a:endParaRPr>
              <a:latin typeface="Arial" panose="020B0604020202020204" pitchFamily="34" charset="0"/>
              <a:cs typeface="+mn-cs"/>
            </a:endParaRPr>
          </a:p>
        </p:txBody>
      </p:sp>
      <p:sp>
        <p:nvSpPr>
          <p:cNvPr id="5" name="Shape 25"/>
          <p:cNvSpPr>
            <a:spLocks noChangeArrowheads="1"/>
          </p:cNvSpPr>
          <p:nvPr/>
        </p:nvSpPr>
        <p:spPr bwMode="auto">
          <a:xfrm>
            <a:off x="9090025" y="0"/>
            <a:ext cx="53975" cy="6858000"/>
          </a:xfrm>
          <a:prstGeom prst="rect">
            <a:avLst/>
          </a:prstGeom>
          <a:solidFill>
            <a:schemeClr val="bg2"/>
          </a:solidFill>
          <a:ln>
            <a:noFill/>
          </a:ln>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cs typeface="+mn-cs"/>
            </a:endParaRPr>
          </a:p>
        </p:txBody>
      </p:sp>
      <p:sp>
        <p:nvSpPr>
          <p:cNvPr id="22" name="Shape 22"/>
          <p:cNvSpPr txBox="1">
            <a:spLocks noGrp="1"/>
          </p:cNvSpPr>
          <p:nvPr>
            <p:ph type="title"/>
          </p:nvPr>
        </p:nvSpPr>
        <p:spPr>
          <a:xfrm>
            <a:off x="844425" y="563333"/>
            <a:ext cx="3226800" cy="1143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844426" y="2115101"/>
            <a:ext cx="5971499" cy="41979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2"/>
            <a:ext cx="7772400" cy="1362075"/>
          </a:xfrm>
        </p:spPr>
        <p:txBody>
          <a:bodyPr/>
          <a:lstStyle>
            <a:lvl1pPr algn="l">
              <a:buNone/>
              <a:defRPr sz="3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50C19FC0-C870-44D1-B25C-F3785F06FB79}" type="datetimeFigureOut">
              <a:rPr lang="en-US"/>
              <a:pPr>
                <a:defRPr/>
              </a:pPr>
              <a:t>1/17/2017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1E3E0D44-89A1-424C-87CC-B76A6CCE06AA}"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62601BA0-CD43-417D-B8FD-EE20EAF378D0}" type="datetimeFigureOut">
              <a:rPr lang="en-US"/>
              <a:pPr>
                <a:defRPr/>
              </a:pPr>
              <a:t>1/17/2017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2097147-3E95-49DB-BA28-2D484BB68A4D}" type="slidenum">
              <a:rPr lang="en-US" altLang="en-US"/>
              <a:pPr/>
              <a:t>‹#›</a:t>
            </a:fld>
            <a:endParaRPr lang="en-US" alt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E14BE425-35C6-42C8-B13B-579F10A73361}" type="datetimeFigureOut">
              <a:rPr lang="en-US"/>
              <a:pPr>
                <a:defRPr/>
              </a:pPr>
              <a:t>1/17/2017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C9F66850-DE61-4612-A495-FC7D80D23BF2}" type="slidenum">
              <a:rPr lang="en-US" altLang="en-US"/>
              <a:pPr/>
              <a:t>‹#›</a:t>
            </a:fld>
            <a:endParaRPr lang="en-US" alt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BCC6EDF3-EDBF-400B-80BE-A371C9F3BA91}" type="datetimeFigureOut">
              <a:rPr lang="en-US"/>
              <a:pPr>
                <a:defRPr/>
              </a:pPr>
              <a:t>1/17/2017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C5088A7-15F1-4661-9DDE-89D043A7D201}" type="slidenum">
              <a:rPr lang="en-US" altLang="en-US"/>
              <a:pPr/>
              <a:t>‹#›</a:t>
            </a:fld>
            <a:endParaRPr lang="en-US" alt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ECA0A82-3BD9-4F2C-A8C2-45D715F5E6B9}" type="datetimeFigureOut">
              <a:rPr lang="en-US"/>
              <a:pPr>
                <a:defRPr/>
              </a:pPr>
              <a:t>1/17/2017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9B76C2C9-AB67-4825-B6C2-C26A88DFA6D4}" type="slidenum">
              <a:rPr lang="en-US" altLang="en-US"/>
              <a:pPr/>
              <a:t>‹#›</a:t>
            </a:fld>
            <a:endParaRPr lang="en-US" alt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3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41D3DD1-D856-4E93-90FF-B14F75D84457}" type="datetimeFigureOut">
              <a:rPr lang="en-US"/>
              <a:pPr>
                <a:defRPr/>
              </a:pPr>
              <a:t>1/17/2017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F032DB44-AB5F-408C-AB41-8174FBDC8EF1}" type="slidenum">
              <a:rPr lang="en-US" altLang="en-US"/>
              <a:pPr/>
              <a:t>‹#›</a:t>
            </a:fld>
            <a:endParaRPr lang="en-US" alt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a:r>
              <a:rPr lang="en-US"/>
              <a:t>Click to edit Master text styles</a:t>
            </a:r>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24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07A2AF5-1B23-463D-BD92-1EB7571EDD52}" type="datetimeFigureOut">
              <a:rPr lang="en-US"/>
              <a:pPr>
                <a:defRPr/>
              </a:pPr>
              <a:t>1/17/2017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C474D9AA-AFAC-445F-8E1A-DDDDC93498F9}" type="slidenum">
              <a:rPr lang="en-US" altLang="en-US"/>
              <a:pPr/>
              <a:t>‹#›</a:t>
            </a:fld>
            <a:endParaRPr lang="en-US" altLang="en-U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latin typeface="Arial" pitchFamily="34" charset="0"/>
                <a:cs typeface="+mn-cs"/>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latin typeface="Arial" pitchFamily="34" charset="0"/>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000">
                <a:solidFill>
                  <a:srgbClr val="FFFFFF"/>
                </a:solidFill>
                <a:latin typeface="Franklin Gothic Book" pitchFamily="34" charset="0"/>
              </a:defRPr>
            </a:lvl1pPr>
          </a:lstStyle>
          <a:p>
            <a:fld id="{5B339661-746C-42DD-B81B-418CDCD2A8D5}" type="slidenum">
              <a:rPr lang="en-US" altLang="en-US"/>
              <a:pPr/>
              <a:t>‹#›</a:t>
            </a:fld>
            <a:endParaRPr lang="en-US" altLang="en-US"/>
          </a:p>
        </p:txBody>
      </p:sp>
      <p:pic>
        <p:nvPicPr>
          <p:cNvPr id="1033" name="Picture 6" descr="new copy copy"/>
          <p:cNvPicPr>
            <a:picLocks noChangeAspect="1" noChangeArrowheads="1"/>
          </p:cNvPicPr>
          <p:nvPr/>
        </p:nvPicPr>
        <p:blipFill>
          <a:blip r:embed="rId13" cstate="email"/>
          <a:srcRect/>
          <a:stretch>
            <a:fillRect/>
          </a:stretch>
        </p:blipFill>
        <p:spPr bwMode="auto">
          <a:xfrm>
            <a:off x="0" y="0"/>
            <a:ext cx="9144000" cy="6856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249" r:id="rId1"/>
    <p:sldLayoutId id="2147486250" r:id="rId2"/>
    <p:sldLayoutId id="2147486251" r:id="rId3"/>
    <p:sldLayoutId id="2147486252" r:id="rId4"/>
    <p:sldLayoutId id="2147486253" r:id="rId5"/>
    <p:sldLayoutId id="2147486254" r:id="rId6"/>
    <p:sldLayoutId id="2147486255" r:id="rId7"/>
    <p:sldLayoutId id="2147486256" r:id="rId8"/>
    <p:sldLayoutId id="2147486257" r:id="rId9"/>
    <p:sldLayoutId id="2147486258" r:id="rId10"/>
    <p:sldLayoutId id="2147486259" r:id="rId11"/>
  </p:sldLayoutIdLst>
  <p:transition spd="slow">
    <p:zoom/>
  </p:transition>
  <p:timing>
    <p:tnLst>
      <p:par>
        <p:cTn id="1" dur="indefinite" restart="never" nodeType="tmRoot"/>
      </p:par>
    </p:tnLst>
  </p:timing>
  <p:txStyles>
    <p:titleStyle>
      <a:lvl1pPr algn="l" rtl="0" eaLnBrk="0" fontAlgn="base" hangingPunct="0">
        <a:spcBef>
          <a:spcPct val="0"/>
        </a:spcBef>
        <a:spcAft>
          <a:spcPct val="0"/>
        </a:spcAft>
        <a:defRPr sz="3000" kern="1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Franklin Gothic Book" pitchFamily="34" charset="0"/>
        </a:defRPr>
      </a:lvl2pPr>
      <a:lvl3pPr algn="l" rtl="0" eaLnBrk="0" fontAlgn="base" hangingPunct="0">
        <a:spcBef>
          <a:spcPct val="0"/>
        </a:spcBef>
        <a:spcAft>
          <a:spcPct val="0"/>
        </a:spcAft>
        <a:defRPr sz="3000">
          <a:solidFill>
            <a:schemeClr val="tx2"/>
          </a:solidFill>
          <a:latin typeface="Franklin Gothic Book" pitchFamily="34" charset="0"/>
        </a:defRPr>
      </a:lvl3pPr>
      <a:lvl4pPr algn="l" rtl="0" eaLnBrk="0" fontAlgn="base" hangingPunct="0">
        <a:spcBef>
          <a:spcPct val="0"/>
        </a:spcBef>
        <a:spcAft>
          <a:spcPct val="0"/>
        </a:spcAft>
        <a:defRPr sz="3000">
          <a:solidFill>
            <a:schemeClr val="tx2"/>
          </a:solidFill>
          <a:latin typeface="Franklin Gothic Book" pitchFamily="34" charset="0"/>
        </a:defRPr>
      </a:lvl4pPr>
      <a:lvl5pPr algn="l" rtl="0" eaLnBrk="0" fontAlgn="base" hangingPunct="0">
        <a:spcBef>
          <a:spcPct val="0"/>
        </a:spcBef>
        <a:spcAft>
          <a:spcPct val="0"/>
        </a:spcAft>
        <a:defRPr sz="3000">
          <a:solidFill>
            <a:schemeClr val="tx2"/>
          </a:solidFill>
          <a:latin typeface="Franklin Gothic Book" pitchFamily="34" charset="0"/>
        </a:defRPr>
      </a:lvl5pPr>
      <a:lvl6pPr marL="342900" algn="l" rtl="0" fontAlgn="base">
        <a:spcBef>
          <a:spcPct val="0"/>
        </a:spcBef>
        <a:spcAft>
          <a:spcPct val="0"/>
        </a:spcAft>
        <a:defRPr sz="3000">
          <a:solidFill>
            <a:schemeClr val="tx2"/>
          </a:solidFill>
          <a:latin typeface="Franklin Gothic Book" pitchFamily="34" charset="0"/>
        </a:defRPr>
      </a:lvl6pPr>
      <a:lvl7pPr marL="685800" algn="l" rtl="0" fontAlgn="base">
        <a:spcBef>
          <a:spcPct val="0"/>
        </a:spcBef>
        <a:spcAft>
          <a:spcPct val="0"/>
        </a:spcAft>
        <a:defRPr sz="3000">
          <a:solidFill>
            <a:schemeClr val="tx2"/>
          </a:solidFill>
          <a:latin typeface="Franklin Gothic Book" pitchFamily="34" charset="0"/>
        </a:defRPr>
      </a:lvl7pPr>
      <a:lvl8pPr marL="1028700" algn="l" rtl="0" fontAlgn="base">
        <a:spcBef>
          <a:spcPct val="0"/>
        </a:spcBef>
        <a:spcAft>
          <a:spcPct val="0"/>
        </a:spcAft>
        <a:defRPr sz="3000">
          <a:solidFill>
            <a:schemeClr val="tx2"/>
          </a:solidFill>
          <a:latin typeface="Franklin Gothic Book" pitchFamily="34" charset="0"/>
        </a:defRPr>
      </a:lvl8pPr>
      <a:lvl9pPr marL="1371600" algn="l" rtl="0" fontAlgn="base">
        <a:spcBef>
          <a:spcPct val="0"/>
        </a:spcBef>
        <a:spcAft>
          <a:spcPct val="0"/>
        </a:spcAft>
        <a:defRPr sz="3000">
          <a:solidFill>
            <a:schemeClr val="tx2"/>
          </a:solidFill>
          <a:latin typeface="Franklin Gothic Book" pitchFamily="34" charset="0"/>
        </a:defRPr>
      </a:lvl9pPr>
    </p:titleStyle>
    <p:bodyStyle>
      <a:lvl1pPr marL="204788" indent="-204788" algn="l" rtl="0" eaLnBrk="0" fontAlgn="base" hangingPunct="0">
        <a:spcBef>
          <a:spcPts val="425"/>
        </a:spcBef>
        <a:spcAft>
          <a:spcPct val="0"/>
        </a:spcAft>
        <a:buClr>
          <a:schemeClr val="accent1"/>
        </a:buClr>
        <a:buSzPct val="85000"/>
        <a:buFont typeface="Wingdings 2" pitchFamily="18" charset="2"/>
        <a:buChar char=""/>
        <a:defRPr sz="1900" kern="1200">
          <a:solidFill>
            <a:schemeClr val="tx1"/>
          </a:solidFill>
          <a:latin typeface="+mn-lt"/>
          <a:ea typeface="+mn-ea"/>
          <a:cs typeface="+mn-cs"/>
        </a:defRPr>
      </a:lvl1pPr>
      <a:lvl2pPr marL="409575" indent="-171450" algn="l" rtl="0" eaLnBrk="0" fontAlgn="base" hangingPunct="0">
        <a:spcBef>
          <a:spcPts val="275"/>
        </a:spcBef>
        <a:spcAft>
          <a:spcPct val="0"/>
        </a:spcAft>
        <a:buClr>
          <a:schemeClr val="accent2"/>
        </a:buClr>
        <a:buSzPct val="85000"/>
        <a:buFont typeface="Wingdings 2" pitchFamily="18" charset="2"/>
        <a:buChar char=""/>
        <a:defRPr sz="2800" kern="1200">
          <a:solidFill>
            <a:schemeClr val="tx1"/>
          </a:solidFill>
          <a:latin typeface="+mn-lt"/>
          <a:ea typeface="+mn-ea"/>
          <a:cs typeface="+mn-cs"/>
        </a:defRPr>
      </a:lvl2pPr>
      <a:lvl3pPr marL="615950" indent="-171450" algn="l" rtl="0" eaLnBrk="0" fontAlgn="base" hangingPunct="0">
        <a:spcBef>
          <a:spcPts val="275"/>
        </a:spcBef>
        <a:spcAft>
          <a:spcPct val="0"/>
        </a:spcAft>
        <a:buClr>
          <a:srgbClr val="E6B1AB"/>
        </a:buClr>
        <a:buSzPct val="85000"/>
        <a:buFont typeface="Wingdings 2" pitchFamily="18" charset="2"/>
        <a:buChar char=""/>
        <a:defRPr sz="1500" kern="1200">
          <a:solidFill>
            <a:schemeClr val="tx1"/>
          </a:solidFill>
          <a:latin typeface="+mn-lt"/>
          <a:ea typeface="+mn-ea"/>
          <a:cs typeface="+mn-cs"/>
        </a:defRPr>
      </a:lvl3pPr>
      <a:lvl4pPr marL="822325" indent="-171450" algn="l" rtl="0" eaLnBrk="0" fontAlgn="base" hangingPunct="0">
        <a:spcBef>
          <a:spcPts val="275"/>
        </a:spcBef>
        <a:spcAft>
          <a:spcPct val="0"/>
        </a:spcAft>
        <a:buClr>
          <a:srgbClr val="A28E6A"/>
        </a:buClr>
        <a:buSzPct val="80000"/>
        <a:buFont typeface="Wingdings 2" pitchFamily="18" charset="2"/>
        <a:buChar char=""/>
        <a:defRPr sz="1500" kern="1200">
          <a:solidFill>
            <a:schemeClr val="tx1"/>
          </a:solidFill>
          <a:latin typeface="+mn-lt"/>
          <a:ea typeface="+mn-ea"/>
          <a:cs typeface="+mn-cs"/>
        </a:defRPr>
      </a:lvl4pPr>
      <a:lvl5pPr marL="1028700" indent="-171450" algn="l" rtl="0" eaLnBrk="0" fontAlgn="base" hangingPunct="0">
        <a:spcBef>
          <a:spcPts val="275"/>
        </a:spcBef>
        <a:spcAft>
          <a:spcPct val="0"/>
        </a:spcAft>
        <a:buClr>
          <a:srgbClr val="A28E6A"/>
        </a:buClr>
        <a:buChar char="o"/>
        <a:defRPr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cs typeface="+mn-cs"/>
              </a:defRPr>
            </a:lvl1pPr>
          </a:lstStyle>
          <a:p>
            <a:pPr>
              <a:defRPr/>
            </a:pPr>
            <a:fld id="{556AB71A-6A8C-45F3-887A-70E3801F3AF3}" type="datetimeFigureOut">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B5E697C-DE93-4AE4-B0D8-BB226EEE9C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38" r:id="rId1"/>
    <p:sldLayoutId id="2147486239" r:id="rId2"/>
    <p:sldLayoutId id="2147486240" r:id="rId3"/>
    <p:sldLayoutId id="2147486241" r:id="rId4"/>
    <p:sldLayoutId id="2147486242" r:id="rId5"/>
    <p:sldLayoutId id="2147486243" r:id="rId6"/>
    <p:sldLayoutId id="2147486244" r:id="rId7"/>
    <p:sldLayoutId id="2147486245" r:id="rId8"/>
    <p:sldLayoutId id="2147486246" r:id="rId9"/>
    <p:sldLayoutId id="2147486247" r:id="rId10"/>
    <p:sldLayoutId id="2147486248" r:id="rId11"/>
    <p:sldLayoutId id="21474862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mord.geomgnrega.in/"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hyperlink" Target="http://mord.geomgnrega.i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8.xml"/><Relationship Id="rId4" Type="http://schemas.openxmlformats.org/officeDocument/2006/relationships/image" Target="../media/image7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9"/>
          <p:cNvPicPr>
            <a:picLocks noChangeAspect="1" noChangeArrowheads="1"/>
          </p:cNvPicPr>
          <p:nvPr/>
        </p:nvPicPr>
        <p:blipFill>
          <a:blip r:embed="rId3"/>
          <a:srcRect/>
          <a:stretch>
            <a:fillRect/>
          </a:stretch>
        </p:blipFill>
        <p:spPr bwMode="auto">
          <a:xfrm>
            <a:off x="6096000" y="5181600"/>
            <a:ext cx="2438400" cy="1524000"/>
          </a:xfrm>
          <a:prstGeom prst="rect">
            <a:avLst/>
          </a:prstGeom>
          <a:noFill/>
          <a:ln w="9525">
            <a:noFill/>
            <a:miter lim="800000"/>
            <a:headEnd/>
            <a:tailEnd/>
          </a:ln>
          <a:effectLst>
            <a:outerShdw dist="71785" dir="2700000" algn="ctr" rotWithShape="0">
              <a:srgbClr val="000000"/>
            </a:outerShdw>
          </a:effectLst>
        </p:spPr>
      </p:pic>
      <p:pic>
        <p:nvPicPr>
          <p:cNvPr id="17411" name="Picture 10"/>
          <p:cNvPicPr>
            <a:picLocks noChangeAspect="1" noChangeArrowheads="1"/>
          </p:cNvPicPr>
          <p:nvPr/>
        </p:nvPicPr>
        <p:blipFill>
          <a:blip r:embed="rId4"/>
          <a:srcRect/>
          <a:stretch>
            <a:fillRect/>
          </a:stretch>
        </p:blipFill>
        <p:spPr bwMode="auto">
          <a:xfrm>
            <a:off x="6096000" y="152400"/>
            <a:ext cx="2438400" cy="1457325"/>
          </a:xfrm>
          <a:prstGeom prst="rect">
            <a:avLst/>
          </a:prstGeom>
          <a:noFill/>
          <a:ln w="9525">
            <a:noFill/>
            <a:miter lim="800000"/>
            <a:headEnd/>
            <a:tailEnd/>
          </a:ln>
          <a:effectLst>
            <a:outerShdw dist="71785" dir="2700000" algn="ctr" rotWithShape="0">
              <a:srgbClr val="000000"/>
            </a:outerShdw>
          </a:effectLst>
        </p:spPr>
      </p:pic>
      <p:sp>
        <p:nvSpPr>
          <p:cNvPr id="17412" name="Slide Number Placeholder 8"/>
          <p:cNvSpPr>
            <a:spLocks noGrp="1"/>
          </p:cNvSpPr>
          <p:nvPr>
            <p:ph type="sldNum" sz="quarter" idx="12"/>
          </p:nvPr>
        </p:nvSpPr>
        <p:spPr bwMode="auto">
          <a:noFill/>
          <a:ln>
            <a:miter lim="800000"/>
            <a:headEnd/>
            <a:tailEnd/>
          </a:ln>
        </p:spPr>
        <p:txBody>
          <a:bodyPr/>
          <a:lstStyle/>
          <a:p>
            <a:fld id="{DF4D98CD-7DC0-4F92-BF6D-46A8B86827F4}" type="slidenum">
              <a:rPr lang="en-US" altLang="en-US" sz="1200">
                <a:solidFill>
                  <a:srgbClr val="898989"/>
                </a:solidFill>
                <a:latin typeface="Calibri" pitchFamily="34" charset="0"/>
              </a:rPr>
              <a:pPr/>
              <a:t>1</a:t>
            </a:fld>
            <a:endParaRPr lang="en-US" altLang="en-US" sz="1200">
              <a:solidFill>
                <a:srgbClr val="898989"/>
              </a:solidFill>
              <a:latin typeface="Calibri" pitchFamily="34" charset="0"/>
            </a:endParaRPr>
          </a:p>
        </p:txBody>
      </p:sp>
      <p:pic>
        <p:nvPicPr>
          <p:cNvPr id="17413" name="Picture 4"/>
          <p:cNvPicPr>
            <a:picLocks noChangeAspect="1" noChangeArrowheads="1"/>
          </p:cNvPicPr>
          <p:nvPr/>
        </p:nvPicPr>
        <p:blipFill>
          <a:blip r:embed="rId5" cstate="email"/>
          <a:srcRect/>
          <a:stretch>
            <a:fillRect/>
          </a:stretch>
        </p:blipFill>
        <p:spPr bwMode="auto">
          <a:xfrm>
            <a:off x="0" y="0"/>
            <a:ext cx="5451475" cy="6858000"/>
          </a:xfrm>
          <a:prstGeom prst="rect">
            <a:avLst/>
          </a:prstGeom>
          <a:noFill/>
          <a:ln w="9525">
            <a:noFill/>
            <a:miter lim="800000"/>
            <a:headEnd/>
            <a:tailEnd/>
          </a:ln>
        </p:spPr>
      </p:pic>
      <p:sp>
        <p:nvSpPr>
          <p:cNvPr id="17414" name="TextBox 1"/>
          <p:cNvSpPr txBox="1">
            <a:spLocks noChangeArrowheads="1"/>
          </p:cNvSpPr>
          <p:nvPr/>
        </p:nvSpPr>
        <p:spPr bwMode="auto">
          <a:xfrm>
            <a:off x="5451475" y="1905000"/>
            <a:ext cx="3692525" cy="3232150"/>
          </a:xfrm>
          <a:prstGeom prst="rect">
            <a:avLst/>
          </a:prstGeom>
          <a:noFill/>
          <a:ln w="9525">
            <a:noFill/>
            <a:miter lim="800000"/>
            <a:headEnd/>
            <a:tailEnd/>
          </a:ln>
        </p:spPr>
        <p:txBody>
          <a:bodyPr>
            <a:spAutoFit/>
          </a:bodyPr>
          <a:lstStyle/>
          <a:p>
            <a:pPr algn="ctr"/>
            <a:r>
              <a:rPr lang="en-US" altLang="en-US" sz="3600"/>
              <a:t>Performance Review Committee (PRC)</a:t>
            </a:r>
          </a:p>
          <a:p>
            <a:pPr algn="ctr"/>
            <a:endParaRPr lang="en-US" altLang="en-US" sz="3600"/>
          </a:p>
          <a:p>
            <a:pPr algn="ctr"/>
            <a:r>
              <a:rPr lang="en-US" altLang="en-US" sz="2400"/>
              <a:t>17</a:t>
            </a:r>
            <a:r>
              <a:rPr lang="en-US" altLang="en-US" sz="2400" baseline="30000"/>
              <a:t>th</a:t>
            </a:r>
            <a:r>
              <a:rPr lang="en-US" altLang="en-US" sz="2400"/>
              <a:t> January, 2017</a:t>
            </a:r>
            <a:endParaRPr lang="en-IN" altLang="en-US" sz="240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Progress of </a:t>
            </a:r>
            <a:br>
              <a:rPr lang="en-US" sz="8000" i="1" dirty="0">
                <a:solidFill>
                  <a:schemeClr val="accent2">
                    <a:lumMod val="50000"/>
                  </a:schemeClr>
                </a:solidFill>
                <a:latin typeface="Californian FB" pitchFamily="18" charset="0"/>
              </a:rPr>
            </a:br>
            <a:r>
              <a:rPr lang="en-US" sz="8000" i="1" dirty="0">
                <a:solidFill>
                  <a:schemeClr val="accent2">
                    <a:lumMod val="50000"/>
                  </a:schemeClr>
                </a:solidFill>
                <a:latin typeface="Californian FB" pitchFamily="18" charset="0"/>
              </a:rPr>
              <a:t>Focus Areas</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Status on DTRT and BTRT training on </a:t>
            </a:r>
            <a:r>
              <a:rPr lang="en-US" sz="8000" i="1" dirty="0" err="1">
                <a:solidFill>
                  <a:schemeClr val="accent2">
                    <a:lumMod val="50000"/>
                  </a:schemeClr>
                </a:solidFill>
                <a:latin typeface="Californian FB" pitchFamily="18" charset="0"/>
              </a:rPr>
              <a:t>Samarthya</a:t>
            </a:r>
            <a:r>
              <a:rPr lang="en-US" sz="8000" i="1" dirty="0">
                <a:solidFill>
                  <a:schemeClr val="accent2">
                    <a:lumMod val="50000"/>
                  </a:schemeClr>
                </a:solidFill>
                <a:latin typeface="Californian FB" pitchFamily="18" charset="0"/>
              </a:rPr>
              <a:t> Manual</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5413" y="609600"/>
          <a:ext cx="8921750" cy="6154738"/>
        </p:xfrm>
        <a:graphic>
          <a:graphicData uri="http://schemas.openxmlformats.org/drawingml/2006/table">
            <a:tbl>
              <a:tblPr firstRow="1" firstCol="1" bandRow="1">
                <a:tableStyleId>{5940675A-B579-460E-94D1-54222C63F5DA}</a:tableStyleId>
              </a:tblPr>
              <a:tblGrid>
                <a:gridCol w="483894">
                  <a:extLst>
                    <a:ext uri="{9D8B030D-6E8A-4147-A177-3AD203B41FA5}"/>
                  </a:extLst>
                </a:gridCol>
                <a:gridCol w="1600071">
                  <a:extLst>
                    <a:ext uri="{9D8B030D-6E8A-4147-A177-3AD203B41FA5}"/>
                  </a:extLst>
                </a:gridCol>
                <a:gridCol w="924377">
                  <a:extLst>
                    <a:ext uri="{9D8B030D-6E8A-4147-A177-3AD203B41FA5}"/>
                  </a:extLst>
                </a:gridCol>
                <a:gridCol w="755150">
                  <a:extLst>
                    <a:ext uri="{9D8B030D-6E8A-4147-A177-3AD203B41FA5}"/>
                  </a:extLst>
                </a:gridCol>
                <a:gridCol w="882945">
                  <a:extLst>
                    <a:ext uri="{9D8B030D-6E8A-4147-A177-3AD203B41FA5}"/>
                  </a:extLst>
                </a:gridCol>
                <a:gridCol w="801621">
                  <a:extLst>
                    <a:ext uri="{9D8B030D-6E8A-4147-A177-3AD203B41FA5}"/>
                  </a:extLst>
                </a:gridCol>
                <a:gridCol w="824856">
                  <a:extLst>
                    <a:ext uri="{9D8B030D-6E8A-4147-A177-3AD203B41FA5}"/>
                  </a:extLst>
                </a:gridCol>
                <a:gridCol w="871210">
                  <a:extLst>
                    <a:ext uri="{9D8B030D-6E8A-4147-A177-3AD203B41FA5}"/>
                  </a:extLst>
                </a:gridCol>
                <a:gridCol w="1777626">
                  <a:extLst>
                    <a:ext uri="{9D8B030D-6E8A-4147-A177-3AD203B41FA5}"/>
                  </a:extLst>
                </a:gridCol>
              </a:tblGrid>
              <a:tr h="533321">
                <a:tc rowSpan="2">
                  <a:txBody>
                    <a:bodyPr/>
                    <a:lstStyle/>
                    <a:p>
                      <a:pPr marL="0" marR="0" algn="ctr">
                        <a:lnSpc>
                          <a:spcPct val="107000"/>
                        </a:lnSpc>
                        <a:spcBef>
                          <a:spcPts val="0"/>
                        </a:spcBef>
                        <a:spcAft>
                          <a:spcPts val="0"/>
                        </a:spcAft>
                      </a:pPr>
                      <a:r>
                        <a:rPr lang="en-US" sz="1400" b="1" dirty="0">
                          <a:solidFill>
                            <a:schemeClr val="tx1"/>
                          </a:solidFill>
                          <a:effectLst/>
                        </a:rPr>
                        <a:t>Sr. No.</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rowSpan="2">
                  <a:txBody>
                    <a:bodyPr/>
                    <a:lstStyle/>
                    <a:p>
                      <a:pPr marL="0" marR="0" algn="ctr">
                        <a:lnSpc>
                          <a:spcPct val="107000"/>
                        </a:lnSpc>
                        <a:spcBef>
                          <a:spcPts val="0"/>
                        </a:spcBef>
                        <a:spcAft>
                          <a:spcPts val="0"/>
                        </a:spcAft>
                      </a:pPr>
                      <a:r>
                        <a:rPr lang="en-US" sz="1400" b="1" dirty="0">
                          <a:solidFill>
                            <a:schemeClr val="tx1"/>
                          </a:solidFill>
                          <a:effectLst/>
                        </a:rPr>
                        <a:t>States / UTs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gridSpan="2">
                  <a:txBody>
                    <a:bodyPr/>
                    <a:lstStyle/>
                    <a:p>
                      <a:pPr marL="0" marR="0" algn="ctr">
                        <a:lnSpc>
                          <a:spcPct val="107000"/>
                        </a:lnSpc>
                        <a:spcBef>
                          <a:spcPts val="0"/>
                        </a:spcBef>
                        <a:spcAft>
                          <a:spcPts val="0"/>
                        </a:spcAft>
                      </a:pPr>
                      <a:r>
                        <a:rPr lang="en-US" sz="1400" b="1" dirty="0">
                          <a:solidFill>
                            <a:schemeClr val="tx1"/>
                          </a:solidFill>
                          <a:effectLst/>
                        </a:rPr>
                        <a:t>Proposed number to be trained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Trained so far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Left over to be trained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b="1" dirty="0">
                          <a:solidFill>
                            <a:schemeClr val="tx1"/>
                          </a:solidFill>
                          <a:effectLst/>
                        </a:rPr>
                        <a:t>Remarks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extLst>
                  <a:ext uri="{0D108BD9-81ED-4DB2-BD59-A6C34878D82A}"/>
                </a:extLst>
              </a:tr>
              <a:tr h="53332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DTRT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BTRT Member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DTRT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BTRT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a:solidFill>
                            <a:schemeClr val="tx1"/>
                          </a:solidFill>
                          <a:effectLst/>
                        </a:rPr>
                        <a:t>DTRT members</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BTRT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vMerge="1">
                  <a:txBody>
                    <a:bodyPr/>
                    <a:lstStyle/>
                    <a:p>
                      <a:endParaRPr lang="en-US"/>
                    </a:p>
                  </a:txBody>
                  <a:tcPr/>
                </a:tc>
                <a:extLst>
                  <a:ext uri="{0D108BD9-81ED-4DB2-BD59-A6C34878D82A}"/>
                </a:extLst>
              </a:tr>
              <a:tr h="456619">
                <a:tc>
                  <a:txBody>
                    <a:bodyPr/>
                    <a:lstStyle/>
                    <a:p>
                      <a:pPr marL="0" marR="0" algn="ctr">
                        <a:lnSpc>
                          <a:spcPct val="107000"/>
                        </a:lnSpc>
                        <a:spcBef>
                          <a:spcPts val="0"/>
                        </a:spcBef>
                        <a:spcAft>
                          <a:spcPts val="0"/>
                        </a:spcAft>
                      </a:pPr>
                      <a:r>
                        <a:rPr lang="en-US" sz="1400" dirty="0">
                          <a:solidFill>
                            <a:schemeClr val="tx1"/>
                          </a:solidFill>
                          <a:effectLst/>
                          <a:latin typeface="+mn-lt"/>
                          <a:ea typeface="+mn-ea"/>
                          <a:cs typeface="+mn-cs"/>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b="1" dirty="0">
                          <a:solidFill>
                            <a:srgbClr val="005C2A"/>
                          </a:solidFill>
                          <a:effectLst/>
                        </a:rPr>
                        <a:t>MAHARASHTRA</a:t>
                      </a:r>
                      <a:endParaRPr lang="en-US" sz="16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272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2808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272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2808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b="1" dirty="0">
                          <a:solidFill>
                            <a:srgbClr val="005C2A"/>
                          </a:solidFill>
                          <a:effectLst/>
                        </a:rPr>
                        <a:t>Completion Report received</a:t>
                      </a:r>
                      <a:endParaRPr lang="en-US" sz="14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extLst>
                  <a:ext uri="{0D108BD9-81ED-4DB2-BD59-A6C34878D82A}"/>
                </a:extLst>
              </a:tr>
              <a:tr h="456619">
                <a:tc>
                  <a:txBody>
                    <a:bodyPr/>
                    <a:lstStyle/>
                    <a:p>
                      <a:pPr marL="0" marR="0" algn="ctr">
                        <a:lnSpc>
                          <a:spcPct val="107000"/>
                        </a:lnSpc>
                        <a:spcBef>
                          <a:spcPts val="0"/>
                        </a:spcBef>
                        <a:spcAft>
                          <a:spcPts val="0"/>
                        </a:spcAft>
                      </a:pPr>
                      <a:r>
                        <a:rPr lang="en-US" sz="1400" dirty="0">
                          <a:solidFill>
                            <a:schemeClr val="tx1"/>
                          </a:solidFill>
                          <a:effectLst/>
                        </a:rPr>
                        <a:t>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b="1" dirty="0">
                          <a:solidFill>
                            <a:srgbClr val="005C2A"/>
                          </a:solidFill>
                          <a:effectLst/>
                        </a:rPr>
                        <a:t>MIZORAM</a:t>
                      </a:r>
                      <a:endParaRPr lang="en-US" sz="16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88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60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b="1" dirty="0">
                          <a:solidFill>
                            <a:srgbClr val="005C2A"/>
                          </a:solidFill>
                          <a:effectLst/>
                        </a:rPr>
                        <a:t>Completion Report received</a:t>
                      </a:r>
                      <a:endParaRPr lang="en-US" sz="14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extLst>
                  <a:ext uri="{0D108BD9-81ED-4DB2-BD59-A6C34878D82A}"/>
                </a:extLst>
              </a:tr>
              <a:tr h="456619">
                <a:tc>
                  <a:txBody>
                    <a:bodyPr/>
                    <a:lstStyle/>
                    <a:p>
                      <a:pPr marL="0" marR="0" algn="ctr">
                        <a:lnSpc>
                          <a:spcPct val="107000"/>
                        </a:lnSpc>
                        <a:spcBef>
                          <a:spcPts val="0"/>
                        </a:spcBef>
                        <a:spcAft>
                          <a:spcPts val="0"/>
                        </a:spcAft>
                      </a:pPr>
                      <a:r>
                        <a:rPr lang="en-US" sz="1400" dirty="0">
                          <a:solidFill>
                            <a:schemeClr val="tx1"/>
                          </a:solidFill>
                          <a:effectLst/>
                          <a:latin typeface="+mn-lt"/>
                          <a:ea typeface="+mn-ea"/>
                          <a:cs typeface="+mn-cs"/>
                        </a:rPr>
                        <a:t>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b="1" dirty="0">
                          <a:solidFill>
                            <a:srgbClr val="005C2A"/>
                          </a:solidFill>
                          <a:effectLst/>
                        </a:rPr>
                        <a:t>SIKKIM</a:t>
                      </a:r>
                      <a:endParaRPr lang="en-US" sz="16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31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31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b="1" dirty="0">
                          <a:solidFill>
                            <a:srgbClr val="005C2A"/>
                          </a:solidFill>
                          <a:effectLst/>
                        </a:rPr>
                        <a:t>Completion Report received</a:t>
                      </a:r>
                      <a:endParaRPr lang="en-US" sz="14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extLst>
                  <a:ext uri="{0D108BD9-81ED-4DB2-BD59-A6C34878D82A}"/>
                </a:extLst>
              </a:tr>
              <a:tr h="456619">
                <a:tc>
                  <a:txBody>
                    <a:bodyPr/>
                    <a:lstStyle/>
                    <a:p>
                      <a:pPr marL="0" marR="0" algn="ctr">
                        <a:lnSpc>
                          <a:spcPct val="107000"/>
                        </a:lnSpc>
                        <a:spcBef>
                          <a:spcPts val="0"/>
                        </a:spcBef>
                        <a:spcAft>
                          <a:spcPts val="0"/>
                        </a:spcAft>
                      </a:pPr>
                      <a:r>
                        <a:rPr lang="en-US" sz="1400" dirty="0">
                          <a:solidFill>
                            <a:schemeClr val="tx1"/>
                          </a:solidFill>
                          <a:effectLst/>
                          <a:latin typeface="+mn-lt"/>
                          <a:ea typeface="+mn-ea"/>
                          <a:cs typeface="+mn-cs"/>
                        </a:rPr>
                        <a:t>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b="1" dirty="0">
                          <a:solidFill>
                            <a:srgbClr val="005C2A"/>
                          </a:solidFill>
                          <a:effectLst/>
                        </a:rPr>
                        <a:t>TAMIL NADU</a:t>
                      </a:r>
                      <a:endParaRPr lang="en-US" sz="16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1002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2002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1002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2002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b="1" dirty="0">
                          <a:solidFill>
                            <a:srgbClr val="005C2A"/>
                          </a:solidFill>
                          <a:effectLst/>
                        </a:rPr>
                        <a:t>Completion Report received</a:t>
                      </a:r>
                      <a:endParaRPr lang="en-US" sz="1400" b="1" dirty="0">
                        <a:solidFill>
                          <a:srgbClr val="005C2A"/>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extLst>
                  <a:ext uri="{0D108BD9-81ED-4DB2-BD59-A6C34878D82A}"/>
                </a:extLst>
              </a:tr>
              <a:tr h="456619">
                <a:tc>
                  <a:txBody>
                    <a:bodyPr/>
                    <a:lstStyle/>
                    <a:p>
                      <a:pPr marL="0" marR="0" algn="ctr">
                        <a:lnSpc>
                          <a:spcPct val="107000"/>
                        </a:lnSpc>
                        <a:spcBef>
                          <a:spcPts val="0"/>
                        </a:spcBef>
                        <a:spcAft>
                          <a:spcPts val="0"/>
                        </a:spcAft>
                      </a:pPr>
                      <a:r>
                        <a:rPr lang="en-US" sz="1400" dirty="0">
                          <a:solidFill>
                            <a:schemeClr val="tx1"/>
                          </a:solidFill>
                          <a:effectLst/>
                          <a:latin typeface="+mn-lt"/>
                          <a:ea typeface="+mn-ea"/>
                          <a:cs typeface="+mn-cs"/>
                        </a:rPr>
                        <a:t>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dirty="0">
                          <a:solidFill>
                            <a:schemeClr val="tx1"/>
                          </a:solidFill>
                          <a:effectLst/>
                        </a:rPr>
                        <a:t>KERALA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600">
                          <a:solidFill>
                            <a:schemeClr val="tx1"/>
                          </a:solidFill>
                          <a:effectLst/>
                        </a:rPr>
                        <a:t>56</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600" dirty="0">
                          <a:solidFill>
                            <a:schemeClr val="tx1"/>
                          </a:solidFill>
                          <a:effectLst/>
                        </a:rPr>
                        <a:t>1851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600" dirty="0">
                          <a:solidFill>
                            <a:schemeClr val="tx1"/>
                          </a:solidFill>
                          <a:effectLst/>
                        </a:rPr>
                        <a:t>54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600">
                          <a:solidFill>
                            <a:schemeClr val="tx1"/>
                          </a:solidFill>
                          <a:effectLst/>
                        </a:rPr>
                        <a:t>1851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solidFill>
                            <a:schemeClr val="tx1"/>
                          </a:solidFill>
                          <a:effectLst/>
                        </a:rPr>
                        <a:t>COMPLETED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dirty="0">
                          <a:solidFill>
                            <a:schemeClr val="tx1"/>
                          </a:solidFill>
                          <a:effectLst/>
                        </a:rPr>
                        <a:t>Completion Report awaited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456619">
                <a:tc>
                  <a:txBody>
                    <a:bodyPr/>
                    <a:lstStyle/>
                    <a:p>
                      <a:pPr marL="0" marR="0" algn="ctr">
                        <a:lnSpc>
                          <a:spcPct val="107000"/>
                        </a:lnSpc>
                        <a:spcBef>
                          <a:spcPts val="0"/>
                        </a:spcBef>
                        <a:spcAft>
                          <a:spcPts val="0"/>
                        </a:spcAft>
                      </a:pPr>
                      <a:r>
                        <a:rPr lang="en-US" sz="1400" dirty="0">
                          <a:effectLst/>
                          <a:latin typeface="+mn-lt"/>
                          <a:ea typeface="+mn-ea"/>
                          <a:cs typeface="+mn-cs"/>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dirty="0">
                          <a:effectLst/>
                        </a:rPr>
                        <a:t>PONDICHERRY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6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rPr>
                        <a:t>COMPLETED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rPr>
                        <a:t>COMPLETED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dirty="0">
                          <a:effectLst/>
                        </a:rPr>
                        <a:t>Completion Report awaited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456619">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a:t>
                      </a:r>
                    </a:p>
                  </a:txBody>
                  <a:tcPr marL="29261" marR="29261" marT="0" marB="0" anchor="b">
                    <a:noFill/>
                  </a:tcPr>
                </a:tc>
                <a:tc>
                  <a:txBody>
                    <a:bodyPr/>
                    <a:lstStyle/>
                    <a:p>
                      <a:pPr marL="0" marR="0">
                        <a:lnSpc>
                          <a:spcPct val="107000"/>
                        </a:lnSpc>
                        <a:spcBef>
                          <a:spcPts val="0"/>
                        </a:spcBef>
                        <a:spcAft>
                          <a:spcPts val="0"/>
                        </a:spcAft>
                      </a:pPr>
                      <a:r>
                        <a:rPr lang="en-US" sz="1600" dirty="0">
                          <a:effectLst/>
                        </a:rPr>
                        <a:t>RAJASTHAN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600">
                          <a:effectLst/>
                        </a:rPr>
                        <a:t>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2600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a:effectLst/>
                        </a:rPr>
                        <a:t>2600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a:effectLst/>
                        </a:rPr>
                        <a:t>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dirty="0">
                          <a:effectLst/>
                        </a:rPr>
                        <a:t>Completion Report awaited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913238">
                <a:tc>
                  <a:txBody>
                    <a:bodyPr/>
                    <a:lstStyle/>
                    <a:p>
                      <a:pPr marL="0" marR="0" algn="ctr">
                        <a:lnSpc>
                          <a:spcPct val="107000"/>
                        </a:lnSpc>
                        <a:spcBef>
                          <a:spcPts val="0"/>
                        </a:spcBef>
                        <a:spcAft>
                          <a:spcPts val="0"/>
                        </a:spcAft>
                      </a:pPr>
                      <a:r>
                        <a:rPr lang="en-US" sz="1400" dirty="0">
                          <a:effectLst/>
                          <a:latin typeface="+mn-lt"/>
                          <a:ea typeface="+mn-ea"/>
                          <a:cs typeface="+mn-cs"/>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dirty="0">
                          <a:effectLst/>
                        </a:rPr>
                        <a:t>TELANGANA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600">
                          <a:effectLst/>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a:effectLst/>
                        </a:rPr>
                        <a:t>1953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latin typeface="+mn-lt"/>
                          <a:ea typeface="+mn-ea"/>
                          <a:cs typeface="+mn-cs"/>
                        </a:rPr>
                        <a:t>1953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latin typeface="+mn-lt"/>
                          <a:ea typeface="+mn-ea"/>
                          <a:cs typeface="+mn-cs"/>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rPr>
                        <a:t> </a:t>
                      </a:r>
                      <a:r>
                        <a:rPr lang="en-US" sz="1400" dirty="0">
                          <a:solidFill>
                            <a:schemeClr val="tx1"/>
                          </a:solidFill>
                          <a:effectLst/>
                        </a:rPr>
                        <a:t> Partial Report received,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rPr>
                        <a:t>Completion Report awaited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456619">
                <a:tc>
                  <a:txBody>
                    <a:bodyPr/>
                    <a:lstStyle/>
                    <a:p>
                      <a:pPr marL="0" marR="0" algn="ctr">
                        <a:lnSpc>
                          <a:spcPct val="107000"/>
                        </a:lnSpc>
                        <a:spcBef>
                          <a:spcPts val="0"/>
                        </a:spcBef>
                        <a:spcAft>
                          <a:spcPts val="0"/>
                        </a:spcAft>
                      </a:pPr>
                      <a:r>
                        <a:rPr lang="en-US" sz="1400" dirty="0">
                          <a:effectLst/>
                          <a:latin typeface="+mn-lt"/>
                          <a:ea typeface="+mn-ea"/>
                          <a:cs typeface="+mn-cs"/>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dirty="0">
                          <a:effectLst/>
                        </a:rPr>
                        <a:t>TRIPURA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600">
                          <a:effectLst/>
                        </a:rPr>
                        <a:t>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a:effectLst/>
                        </a:rPr>
                        <a:t>580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effectLst/>
                        </a:rPr>
                        <a:t>580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rPr>
                        <a:t>COMPLETED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100" dirty="0">
                          <a:effectLst/>
                        </a:rPr>
                        <a:t>COMPLETED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400" dirty="0">
                          <a:effectLst/>
                        </a:rPr>
                        <a:t>Completion Report awaited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521905">
                <a:tc>
                  <a:txBody>
                    <a:bodyPr/>
                    <a:lstStyle/>
                    <a:p>
                      <a:pPr marL="0" marR="0" algn="ctr">
                        <a:lnSpc>
                          <a:spcPct val="107000"/>
                        </a:lnSpc>
                        <a:spcBef>
                          <a:spcPts val="0"/>
                        </a:spcBef>
                        <a:spcAft>
                          <a:spcPts val="0"/>
                        </a:spcAft>
                      </a:pPr>
                      <a:r>
                        <a:rPr lang="en-US" sz="1400" dirty="0">
                          <a:solidFill>
                            <a:schemeClr val="tx1"/>
                          </a:solidFill>
                          <a:effectLst/>
                          <a:latin typeface="+mn-lt"/>
                          <a:ea typeface="+mn-ea"/>
                          <a:cs typeface="+mn-cs"/>
                        </a:rPr>
                        <a:t>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600" dirty="0">
                          <a:solidFill>
                            <a:schemeClr val="tx1"/>
                          </a:solidFill>
                          <a:effectLst/>
                        </a:rPr>
                        <a:t>ANDAMAN AND NICOBAR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600">
                          <a:solidFill>
                            <a:schemeClr val="tx1"/>
                          </a:solidFill>
                          <a:effectLst/>
                        </a:rPr>
                        <a:t>17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a:solidFill>
                            <a:schemeClr val="tx1"/>
                          </a:solidFill>
                          <a:effectLst/>
                        </a:rPr>
                        <a:t>84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a:solidFill>
                            <a:schemeClr val="tx1"/>
                          </a:solidFill>
                          <a:effectLst/>
                        </a:rPr>
                        <a:t>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kern="1200" dirty="0">
                          <a:solidFill>
                            <a:schemeClr val="tx1"/>
                          </a:solidFill>
                          <a:effectLst/>
                          <a:latin typeface="+mn-lt"/>
                          <a:ea typeface="+mn-ea"/>
                          <a:cs typeface="+mn-cs"/>
                        </a:rPr>
                        <a:t>6 </a:t>
                      </a:r>
                    </a:p>
                  </a:txBody>
                  <a:tcPr marL="29261" marR="29261" marT="0" marB="0" anchor="b">
                    <a:noFill/>
                  </a:tcPr>
                </a:tc>
                <a:tc>
                  <a:txBody>
                    <a:bodyPr/>
                    <a:lstStyle/>
                    <a:p>
                      <a:pPr marL="0" marR="0" algn="ctr">
                        <a:lnSpc>
                          <a:spcPct val="107000"/>
                        </a:lnSpc>
                        <a:spcBef>
                          <a:spcPts val="0"/>
                        </a:spcBef>
                        <a:spcAft>
                          <a:spcPts val="0"/>
                        </a:spcAft>
                      </a:pPr>
                      <a:r>
                        <a:rPr lang="en-US" sz="1800" kern="1200" dirty="0">
                          <a:solidFill>
                            <a:schemeClr val="tx1"/>
                          </a:solidFill>
                          <a:effectLst/>
                          <a:latin typeface="+mn-lt"/>
                          <a:ea typeface="+mn-ea"/>
                          <a:cs typeface="+mn-cs"/>
                        </a:rPr>
                        <a:t>63 </a:t>
                      </a:r>
                    </a:p>
                  </a:txBody>
                  <a:tcPr marL="29261" marR="29261" marT="0" marB="0" anchor="b">
                    <a:noFill/>
                  </a:tcP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bl>
          </a:graphicData>
        </a:graphic>
      </p:graphicFrame>
      <p:sp>
        <p:nvSpPr>
          <p:cNvPr id="7" name="Title 1"/>
          <p:cNvSpPr txBox="1">
            <a:spLocks/>
          </p:cNvSpPr>
          <p:nvPr/>
        </p:nvSpPr>
        <p:spPr bwMode="auto">
          <a:xfrm>
            <a:off x="0" y="0"/>
            <a:ext cx="9144000" cy="436563"/>
          </a:xfrm>
          <a:prstGeom prst="rect">
            <a:avLst/>
          </a:prstGeom>
          <a:solidFill>
            <a:schemeClr val="bg2">
              <a:lumMod val="90000"/>
            </a:schemeClr>
          </a:solidFill>
          <a:ln w="9525">
            <a:noFill/>
            <a:miter lim="800000"/>
            <a:headEnd/>
            <a:tailEnd/>
          </a:ln>
        </p:spPr>
        <p:txBody>
          <a:bodyPr>
            <a:normAutofit/>
          </a:bodyPr>
          <a:lstStyle/>
          <a:p>
            <a:pPr algn="ctr" eaLnBrk="1" fontAlgn="auto" hangingPunct="1">
              <a:spcAft>
                <a:spcPts val="0"/>
              </a:spcAft>
              <a:defRPr/>
            </a:pPr>
            <a:r>
              <a:rPr lang="en-US" altLang="en-US" sz="2100">
                <a:solidFill>
                  <a:srgbClr val="C00000"/>
                </a:solidFill>
                <a:latin typeface="Century Schoolbook" pitchFamily="18" charset="0"/>
                <a:ea typeface="+mj-ea"/>
                <a:cs typeface="+mj-cs"/>
                <a:sym typeface="Titillium Web" charset="0"/>
              </a:rPr>
              <a:t>Status on DTRT and BTRT training on Samarthya Manual</a:t>
            </a:r>
            <a:endParaRPr lang="en-IN" altLang="en-US" sz="2100" dirty="0">
              <a:solidFill>
                <a:srgbClr val="C00000"/>
              </a:solidFill>
              <a:latin typeface="Century Schoolbook" pitchFamily="18" charset="0"/>
              <a:ea typeface="+mj-ea"/>
              <a:cs typeface="+mj-cs"/>
              <a:sym typeface="Titillium Web"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5413" y="685800"/>
          <a:ext cx="8921750" cy="5621338"/>
        </p:xfrm>
        <a:graphic>
          <a:graphicData uri="http://schemas.openxmlformats.org/drawingml/2006/table">
            <a:tbl>
              <a:tblPr firstRow="1" firstCol="1" bandRow="1">
                <a:tableStyleId>{5940675A-B579-460E-94D1-54222C63F5DA}</a:tableStyleId>
              </a:tblPr>
              <a:tblGrid>
                <a:gridCol w="483894">
                  <a:extLst>
                    <a:ext uri="{9D8B030D-6E8A-4147-A177-3AD203B41FA5}"/>
                  </a:extLst>
                </a:gridCol>
                <a:gridCol w="1760802">
                  <a:extLst>
                    <a:ext uri="{9D8B030D-6E8A-4147-A177-3AD203B41FA5}"/>
                  </a:extLst>
                </a:gridCol>
                <a:gridCol w="763646">
                  <a:extLst>
                    <a:ext uri="{9D8B030D-6E8A-4147-A177-3AD203B41FA5}"/>
                  </a:extLst>
                </a:gridCol>
                <a:gridCol w="755150">
                  <a:extLst>
                    <a:ext uri="{9D8B030D-6E8A-4147-A177-3AD203B41FA5}"/>
                  </a:extLst>
                </a:gridCol>
                <a:gridCol w="882945">
                  <a:extLst>
                    <a:ext uri="{9D8B030D-6E8A-4147-A177-3AD203B41FA5}"/>
                  </a:extLst>
                </a:gridCol>
                <a:gridCol w="801621">
                  <a:extLst>
                    <a:ext uri="{9D8B030D-6E8A-4147-A177-3AD203B41FA5}"/>
                  </a:extLst>
                </a:gridCol>
                <a:gridCol w="1207538">
                  <a:extLst>
                    <a:ext uri="{9D8B030D-6E8A-4147-A177-3AD203B41FA5}"/>
                  </a:extLst>
                </a:gridCol>
                <a:gridCol w="838132">
                  <a:extLst>
                    <a:ext uri="{9D8B030D-6E8A-4147-A177-3AD203B41FA5}"/>
                  </a:extLst>
                </a:gridCol>
                <a:gridCol w="1428022">
                  <a:extLst>
                    <a:ext uri="{9D8B030D-6E8A-4147-A177-3AD203B41FA5}"/>
                  </a:extLst>
                </a:gridCol>
              </a:tblGrid>
              <a:tr h="533332">
                <a:tc rowSpan="2">
                  <a:txBody>
                    <a:bodyPr/>
                    <a:lstStyle/>
                    <a:p>
                      <a:pPr marL="0" marR="0" algn="ctr">
                        <a:lnSpc>
                          <a:spcPct val="107000"/>
                        </a:lnSpc>
                        <a:spcBef>
                          <a:spcPts val="0"/>
                        </a:spcBef>
                        <a:spcAft>
                          <a:spcPts val="0"/>
                        </a:spcAft>
                      </a:pPr>
                      <a:r>
                        <a:rPr lang="en-US" sz="1400" b="1" dirty="0">
                          <a:solidFill>
                            <a:schemeClr val="tx1"/>
                          </a:solidFill>
                          <a:effectLst/>
                        </a:rPr>
                        <a:t>Sr. No.</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rowSpan="2">
                  <a:txBody>
                    <a:bodyPr/>
                    <a:lstStyle/>
                    <a:p>
                      <a:pPr marL="0" marR="0" algn="ctr">
                        <a:lnSpc>
                          <a:spcPct val="107000"/>
                        </a:lnSpc>
                        <a:spcBef>
                          <a:spcPts val="0"/>
                        </a:spcBef>
                        <a:spcAft>
                          <a:spcPts val="0"/>
                        </a:spcAft>
                      </a:pPr>
                      <a:r>
                        <a:rPr lang="en-US" sz="1400" b="1" dirty="0">
                          <a:solidFill>
                            <a:schemeClr val="tx1"/>
                          </a:solidFill>
                          <a:effectLst/>
                        </a:rPr>
                        <a:t>States / UTs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gridSpan="2">
                  <a:txBody>
                    <a:bodyPr/>
                    <a:lstStyle/>
                    <a:p>
                      <a:pPr marL="0" marR="0" algn="ctr">
                        <a:lnSpc>
                          <a:spcPct val="107000"/>
                        </a:lnSpc>
                        <a:spcBef>
                          <a:spcPts val="0"/>
                        </a:spcBef>
                        <a:spcAft>
                          <a:spcPts val="0"/>
                        </a:spcAft>
                      </a:pPr>
                      <a:r>
                        <a:rPr lang="en-US" sz="1400" b="1" dirty="0">
                          <a:solidFill>
                            <a:schemeClr val="tx1"/>
                          </a:solidFill>
                          <a:effectLst/>
                        </a:rPr>
                        <a:t>Proposed number to be trained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Trained so far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solidFill>
                            <a:schemeClr val="tx1"/>
                          </a:solidFill>
                          <a:effectLst/>
                        </a:rPr>
                        <a:t>Left over to be trained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1400" b="1" dirty="0">
                          <a:solidFill>
                            <a:schemeClr val="tx1"/>
                          </a:solidFill>
                          <a:effectLst/>
                        </a:rPr>
                        <a:t>Remarks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extLst>
                  <a:ext uri="{0D108BD9-81ED-4DB2-BD59-A6C34878D82A}"/>
                </a:extLst>
              </a:tr>
              <a:tr h="68494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DTRT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BTRT Member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DTRT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BTRT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a:solidFill>
                            <a:schemeClr val="tx1"/>
                          </a:solidFill>
                          <a:effectLst/>
                        </a:rPr>
                        <a:t>DTRT members</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BTRT members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solidFill>
                      <a:schemeClr val="bg1">
                        <a:lumMod val="95000"/>
                      </a:schemeClr>
                    </a:solidFill>
                  </a:tcPr>
                </a:tc>
                <a:tc vMerge="1">
                  <a:txBody>
                    <a:bodyPr/>
                    <a:lstStyle/>
                    <a:p>
                      <a:endParaRPr lang="en-US"/>
                    </a:p>
                  </a:txBody>
                  <a:tcPr/>
                </a:tc>
                <a:extLst>
                  <a:ext uri="{0D108BD9-81ED-4DB2-BD59-A6C34878D82A}"/>
                </a:extLst>
              </a:tr>
              <a:tr h="587075">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11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ANDHRA PRADESH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a:solidFill>
                            <a:schemeClr val="tx1"/>
                          </a:solidFill>
                          <a:effectLst/>
                        </a:rPr>
                        <a:t>130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800">
                          <a:solidFill>
                            <a:schemeClr val="tx1"/>
                          </a:solidFill>
                          <a:effectLst/>
                        </a:rPr>
                        <a:t>2437</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800">
                          <a:solidFill>
                            <a:schemeClr val="tx1"/>
                          </a:solidFill>
                          <a:effectLst/>
                        </a:rPr>
                        <a:t>126</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800">
                          <a:solidFill>
                            <a:schemeClr val="tx1"/>
                          </a:solidFill>
                          <a:effectLst/>
                        </a:rPr>
                        <a:t>1783</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gn="ctr">
                        <a:lnSpc>
                          <a:spcPct val="107000"/>
                        </a:lnSpc>
                        <a:spcBef>
                          <a:spcPts val="0"/>
                        </a:spcBef>
                        <a:spcAft>
                          <a:spcPts val="0"/>
                        </a:spcAft>
                      </a:pPr>
                      <a:r>
                        <a:rPr lang="en-US" sz="1400">
                          <a:solidFill>
                            <a:schemeClr val="tx1"/>
                          </a:solidFill>
                          <a:effectLst/>
                        </a:rPr>
                        <a:t>COMPLETED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654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ctr">
                    <a:noFill/>
                  </a:tcPr>
                </a:tc>
                <a:tc>
                  <a:txBody>
                    <a:bodyPr/>
                    <a:lstStyle/>
                    <a:p>
                      <a:pPr marL="0" marR="0">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587075">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12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ARUNACHAL PRADESH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a:solidFill>
                            <a:schemeClr val="tx1"/>
                          </a:solidFill>
                          <a:effectLst/>
                        </a:rPr>
                        <a:t>40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335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23</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180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a:solidFill>
                            <a:schemeClr val="tx1"/>
                          </a:solidFill>
                          <a:effectLst/>
                        </a:rPr>
                        <a:t>17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155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293538">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13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ASSAM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dirty="0">
                          <a:solidFill>
                            <a:schemeClr val="tx1"/>
                          </a:solidFill>
                          <a:effectLst/>
                        </a:rPr>
                        <a:t>135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876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135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798</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COMPLETED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78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293538">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14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BIHAR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a:solidFill>
                            <a:schemeClr val="tx1"/>
                          </a:solidFill>
                          <a:effectLst/>
                        </a:rPr>
                        <a:t>61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1635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NIL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50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1642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587075">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15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CHHATTISGARH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a:solidFill>
                            <a:schemeClr val="tx1"/>
                          </a:solidFill>
                          <a:effectLst/>
                        </a:rPr>
                        <a:t>464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2008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435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1964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29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dirty="0">
                          <a:solidFill>
                            <a:schemeClr val="tx1"/>
                          </a:solidFill>
                          <a:effectLst/>
                        </a:rPr>
                        <a:t>44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Partial Report</a:t>
                      </a:r>
                      <a:r>
                        <a:rPr lang="en-US" sz="1800" baseline="0" dirty="0">
                          <a:solidFill>
                            <a:schemeClr val="tx1"/>
                          </a:solidFill>
                          <a:effectLst/>
                        </a:rPr>
                        <a:t> received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293538">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16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HARYANA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a:solidFill>
                            <a:schemeClr val="tx1"/>
                          </a:solidFill>
                          <a:effectLst/>
                        </a:rPr>
                        <a:t>49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152</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47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149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587075">
                <a:tc>
                  <a:txBody>
                    <a:bodyPr/>
                    <a:lstStyle/>
                    <a:p>
                      <a:pPr marL="0" marR="0" algn="ctr">
                        <a:lnSpc>
                          <a:spcPct val="107000"/>
                        </a:lnSpc>
                        <a:spcBef>
                          <a:spcPts val="0"/>
                        </a:spcBef>
                        <a:spcAft>
                          <a:spcPts val="0"/>
                        </a:spcAft>
                      </a:pPr>
                      <a:r>
                        <a:rPr lang="en-US" sz="1800" dirty="0">
                          <a:solidFill>
                            <a:schemeClr val="tx1"/>
                          </a:solidFill>
                          <a:effectLst/>
                        </a:rPr>
                        <a:t>17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JAMMU AND KASHMIR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dirty="0">
                          <a:solidFill>
                            <a:schemeClr val="tx1"/>
                          </a:solidFill>
                          <a:effectLst/>
                        </a:rPr>
                        <a:t>805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2507</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65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95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740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2412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293538">
                <a:tc>
                  <a:txBody>
                    <a:bodyPr/>
                    <a:lstStyle/>
                    <a:p>
                      <a:pPr marL="0" marR="0" algn="ctr">
                        <a:lnSpc>
                          <a:spcPct val="107000"/>
                        </a:lnSpc>
                        <a:spcBef>
                          <a:spcPts val="0"/>
                        </a:spcBef>
                        <a:spcAft>
                          <a:spcPts val="0"/>
                        </a:spcAft>
                      </a:pPr>
                      <a:r>
                        <a:rPr lang="en-US" sz="1800" dirty="0">
                          <a:solidFill>
                            <a:schemeClr val="tx1"/>
                          </a:solidFill>
                          <a:effectLst/>
                        </a:rPr>
                        <a:t>18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JHARKHAND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dirty="0">
                          <a:solidFill>
                            <a:schemeClr val="tx1"/>
                          </a:solidFill>
                          <a:effectLst/>
                        </a:rPr>
                        <a:t>121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457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89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368</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a:solidFill>
                            <a:schemeClr val="tx1"/>
                          </a:solidFill>
                          <a:effectLst/>
                        </a:rPr>
                        <a:t>32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32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293538">
                <a:tc>
                  <a:txBody>
                    <a:bodyPr/>
                    <a:lstStyle/>
                    <a:p>
                      <a:pPr marL="0" marR="0" algn="ctr">
                        <a:lnSpc>
                          <a:spcPct val="107000"/>
                        </a:lnSpc>
                        <a:spcBef>
                          <a:spcPts val="0"/>
                        </a:spcBef>
                        <a:spcAft>
                          <a:spcPts val="0"/>
                        </a:spcAft>
                      </a:pPr>
                      <a:r>
                        <a:rPr lang="en-US" sz="1800" dirty="0">
                          <a:solidFill>
                            <a:schemeClr val="tx1"/>
                          </a:solidFill>
                          <a:effectLst/>
                        </a:rPr>
                        <a:t>19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KARNATAKA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dirty="0">
                          <a:solidFill>
                            <a:schemeClr val="tx1"/>
                          </a:solidFill>
                          <a:effectLst/>
                        </a:rPr>
                        <a:t>120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3750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150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1718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NIL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2032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r h="587075">
                <a:tc>
                  <a:txBody>
                    <a:bodyPr/>
                    <a:lstStyle/>
                    <a:p>
                      <a:pPr marL="0" marR="0" algn="ctr">
                        <a:lnSpc>
                          <a:spcPct val="107000"/>
                        </a:lnSpc>
                        <a:spcBef>
                          <a:spcPts val="0"/>
                        </a:spcBef>
                        <a:spcAft>
                          <a:spcPts val="0"/>
                        </a:spcAft>
                      </a:pPr>
                      <a:r>
                        <a:rPr lang="en-US" sz="1800" dirty="0">
                          <a:solidFill>
                            <a:schemeClr val="tx1"/>
                          </a:solidFill>
                          <a:effectLst/>
                          <a:latin typeface="+mn-lt"/>
                          <a:ea typeface="+mn-ea"/>
                          <a:cs typeface="+mn-cs"/>
                        </a:rPr>
                        <a:t>20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LAKSHADWEEP</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tc>
                  <a:txBody>
                    <a:bodyPr/>
                    <a:lstStyle/>
                    <a:p>
                      <a:pPr marL="0" marR="0" algn="ctr">
                        <a:lnSpc>
                          <a:spcPct val="107000"/>
                        </a:lnSpc>
                        <a:spcBef>
                          <a:spcPts val="0"/>
                        </a:spcBef>
                        <a:spcAft>
                          <a:spcPts val="0"/>
                        </a:spcAft>
                      </a:pPr>
                      <a:r>
                        <a:rPr lang="en-US" sz="1800" dirty="0">
                          <a:solidFill>
                            <a:schemeClr val="tx1"/>
                          </a:solidFill>
                          <a:effectLst/>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gn="ctr">
                        <a:lnSpc>
                          <a:spcPct val="107000"/>
                        </a:lnSpc>
                        <a:spcBef>
                          <a:spcPts val="0"/>
                        </a:spcBef>
                        <a:spcAft>
                          <a:spcPts val="0"/>
                        </a:spcAft>
                      </a:pPr>
                      <a:r>
                        <a:rPr lang="en-US" sz="1400" kern="1200" dirty="0">
                          <a:solidFill>
                            <a:schemeClr val="tx1"/>
                          </a:solidFill>
                          <a:effectLst/>
                          <a:latin typeface="+mn-lt"/>
                          <a:ea typeface="+mn-ea"/>
                          <a:cs typeface="+mn-cs"/>
                        </a:rPr>
                        <a:t>COMPLETED</a:t>
                      </a:r>
                    </a:p>
                  </a:txBody>
                  <a:tcPr marL="29261" marR="29261" marT="0" marB="0" anchor="b">
                    <a:noFill/>
                  </a:tcPr>
                </a:tc>
                <a:tc>
                  <a:txBody>
                    <a:bodyPr/>
                    <a:lstStyle/>
                    <a:p>
                      <a:pPr marL="0" marR="0" algn="ctr">
                        <a:lnSpc>
                          <a:spcPct val="107000"/>
                        </a:lnSpc>
                        <a:spcBef>
                          <a:spcPts val="0"/>
                        </a:spcBef>
                        <a:spcAft>
                          <a:spcPts val="0"/>
                        </a:spcAft>
                      </a:pPr>
                      <a:r>
                        <a:rPr lang="en-US" sz="1800" dirty="0">
                          <a:solidFill>
                            <a:schemeClr val="tx1"/>
                          </a:solidFill>
                          <a:effectLst/>
                        </a:rPr>
                        <a:t>15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noFill/>
                  </a:tcPr>
                </a:tc>
                <a:tc>
                  <a:txBody>
                    <a:bodyPr/>
                    <a:lstStyle/>
                    <a:p>
                      <a:pPr marL="0" marR="0">
                        <a:lnSpc>
                          <a:spcPct val="107000"/>
                        </a:lnSpc>
                        <a:spcBef>
                          <a:spcPts val="0"/>
                        </a:spcBef>
                        <a:spcAft>
                          <a:spcPts val="0"/>
                        </a:spcAft>
                      </a:pPr>
                      <a:r>
                        <a:rPr lang="en-US" sz="1800" dirty="0">
                          <a:solidFill>
                            <a:schemeClr val="tx1"/>
                          </a:solidFill>
                          <a:effectLst/>
                        </a:rPr>
                        <a:t> Partial</a:t>
                      </a:r>
                      <a:r>
                        <a:rPr lang="en-US" sz="1800" baseline="0" dirty="0">
                          <a:solidFill>
                            <a:schemeClr val="tx1"/>
                          </a:solidFill>
                          <a:effectLst/>
                        </a:rPr>
                        <a:t> report received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1" marR="29261" marT="0" marB="0" anchor="b">
                    <a:solidFill>
                      <a:srgbClr val="FFC000"/>
                    </a:solidFill>
                  </a:tcPr>
                </a:tc>
                <a:extLst>
                  <a:ext uri="{0D108BD9-81ED-4DB2-BD59-A6C34878D82A}"/>
                </a:extLst>
              </a:tr>
            </a:tbl>
          </a:graphicData>
        </a:graphic>
      </p:graphicFrame>
      <p:sp>
        <p:nvSpPr>
          <p:cNvPr id="7" name="Title 1"/>
          <p:cNvSpPr txBox="1">
            <a:spLocks/>
          </p:cNvSpPr>
          <p:nvPr/>
        </p:nvSpPr>
        <p:spPr bwMode="auto">
          <a:xfrm>
            <a:off x="0" y="0"/>
            <a:ext cx="9144000" cy="436563"/>
          </a:xfrm>
          <a:prstGeom prst="rect">
            <a:avLst/>
          </a:prstGeom>
          <a:solidFill>
            <a:schemeClr val="bg2">
              <a:lumMod val="90000"/>
            </a:schemeClr>
          </a:solidFill>
          <a:ln w="9525">
            <a:noFill/>
            <a:miter lim="800000"/>
            <a:headEnd/>
            <a:tailEnd/>
          </a:ln>
        </p:spPr>
        <p:txBody>
          <a:bodyPr>
            <a:normAutofit/>
          </a:bodyPr>
          <a:lstStyle/>
          <a:p>
            <a:pPr algn="ctr" eaLnBrk="1" fontAlgn="auto" hangingPunct="1">
              <a:spcAft>
                <a:spcPts val="0"/>
              </a:spcAft>
              <a:defRPr/>
            </a:pPr>
            <a:r>
              <a:rPr lang="en-US" altLang="en-US" sz="2100">
                <a:solidFill>
                  <a:srgbClr val="C00000"/>
                </a:solidFill>
                <a:latin typeface="Century Schoolbook" pitchFamily="18" charset="0"/>
                <a:ea typeface="+mj-ea"/>
                <a:cs typeface="+mj-cs"/>
                <a:sym typeface="Titillium Web" charset="0"/>
              </a:rPr>
              <a:t>Status on DTRT and BTRT training on Samarthya Manual</a:t>
            </a:r>
            <a:endParaRPr lang="en-IN" altLang="en-US" sz="2100" dirty="0">
              <a:solidFill>
                <a:srgbClr val="C00000"/>
              </a:solidFill>
              <a:latin typeface="Century Schoolbook" pitchFamily="18" charset="0"/>
              <a:ea typeface="+mj-ea"/>
              <a:cs typeface="+mj-cs"/>
              <a:sym typeface="Titillium Web"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3350" y="609600"/>
          <a:ext cx="8629650" cy="5791200"/>
        </p:xfrm>
        <a:graphic>
          <a:graphicData uri="http://schemas.openxmlformats.org/drawingml/2006/table">
            <a:tbl>
              <a:tblPr firstRow="1" firstCol="1" bandRow="1">
                <a:tableStyleId>{5940675A-B579-460E-94D1-54222C63F5DA}</a:tableStyleId>
              </a:tblPr>
              <a:tblGrid>
                <a:gridCol w="651841">
                  <a:extLst>
                    <a:ext uri="{9D8B030D-6E8A-4147-A177-3AD203B41FA5}"/>
                  </a:extLst>
                </a:gridCol>
                <a:gridCol w="1732925">
                  <a:extLst>
                    <a:ext uri="{9D8B030D-6E8A-4147-A177-3AD203B41FA5}"/>
                  </a:extLst>
                </a:gridCol>
                <a:gridCol w="811297">
                  <a:extLst>
                    <a:ext uri="{9D8B030D-6E8A-4147-A177-3AD203B41FA5}"/>
                  </a:extLst>
                </a:gridCol>
                <a:gridCol w="802271">
                  <a:extLst>
                    <a:ext uri="{9D8B030D-6E8A-4147-A177-3AD203B41FA5}"/>
                  </a:extLst>
                </a:gridCol>
                <a:gridCol w="938041">
                  <a:extLst>
                    <a:ext uri="{9D8B030D-6E8A-4147-A177-3AD203B41FA5}"/>
                  </a:extLst>
                </a:gridCol>
                <a:gridCol w="851643">
                  <a:extLst>
                    <a:ext uri="{9D8B030D-6E8A-4147-A177-3AD203B41FA5}"/>
                  </a:extLst>
                </a:gridCol>
                <a:gridCol w="1217350">
                  <a:extLst>
                    <a:ext uri="{9D8B030D-6E8A-4147-A177-3AD203B41FA5}"/>
                  </a:extLst>
                </a:gridCol>
                <a:gridCol w="1624282">
                  <a:extLst>
                    <a:ext uri="{9D8B030D-6E8A-4147-A177-3AD203B41FA5}"/>
                  </a:extLst>
                </a:gridCol>
              </a:tblGrid>
              <a:tr h="622951">
                <a:tc rowSpan="2">
                  <a:txBody>
                    <a:bodyPr/>
                    <a:lstStyle/>
                    <a:p>
                      <a:pPr marL="0" marR="0" algn="ctr">
                        <a:lnSpc>
                          <a:spcPct val="107000"/>
                        </a:lnSpc>
                        <a:spcBef>
                          <a:spcPts val="0"/>
                        </a:spcBef>
                        <a:spcAft>
                          <a:spcPts val="0"/>
                        </a:spcAft>
                      </a:pPr>
                      <a:r>
                        <a:rPr lang="en-US" sz="1500" b="1" dirty="0">
                          <a:effectLst/>
                        </a:rPr>
                        <a:t>Sr. No.</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rowSpan="2">
                  <a:txBody>
                    <a:bodyPr/>
                    <a:lstStyle/>
                    <a:p>
                      <a:pPr marL="0" marR="0" algn="ctr">
                        <a:lnSpc>
                          <a:spcPct val="107000"/>
                        </a:lnSpc>
                        <a:spcBef>
                          <a:spcPts val="0"/>
                        </a:spcBef>
                        <a:spcAft>
                          <a:spcPts val="0"/>
                        </a:spcAft>
                      </a:pPr>
                      <a:r>
                        <a:rPr lang="en-US" sz="1500" b="1" dirty="0">
                          <a:effectLst/>
                        </a:rPr>
                        <a:t>States / UTs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gridSpan="2">
                  <a:txBody>
                    <a:bodyPr/>
                    <a:lstStyle/>
                    <a:p>
                      <a:pPr marL="0" marR="0" algn="ctr">
                        <a:lnSpc>
                          <a:spcPct val="107000"/>
                        </a:lnSpc>
                        <a:spcBef>
                          <a:spcPts val="0"/>
                        </a:spcBef>
                        <a:spcAft>
                          <a:spcPts val="0"/>
                        </a:spcAft>
                      </a:pPr>
                      <a:r>
                        <a:rPr lang="en-US" sz="1500" b="1" dirty="0">
                          <a:effectLst/>
                        </a:rPr>
                        <a:t>Proposed number to be trained</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500" b="1">
                          <a:effectLst/>
                        </a:rPr>
                        <a:t>Trained so far</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hMerge="1">
                  <a:txBody>
                    <a:bodyPr/>
                    <a:lstStyle/>
                    <a:p>
                      <a:endParaRPr lang="en-US"/>
                    </a:p>
                  </a:txBody>
                  <a:tcPr/>
                </a:tc>
                <a:tc gridSpan="2">
                  <a:txBody>
                    <a:bodyPr/>
                    <a:lstStyle/>
                    <a:p>
                      <a:pPr marL="0" marR="0">
                        <a:lnSpc>
                          <a:spcPct val="107000"/>
                        </a:lnSpc>
                        <a:spcBef>
                          <a:spcPts val="0"/>
                        </a:spcBef>
                        <a:spcAft>
                          <a:spcPts val="0"/>
                        </a:spcAft>
                      </a:pPr>
                      <a:r>
                        <a:rPr lang="en-US" sz="1500" b="1" dirty="0">
                          <a:effectLst/>
                        </a:rPr>
                        <a:t>Left over to be trained</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hMerge="1">
                  <a:txBody>
                    <a:bodyPr/>
                    <a:lstStyle/>
                    <a:p>
                      <a:endParaRPr lang="en-US"/>
                    </a:p>
                  </a:txBody>
                  <a:tcPr/>
                </a:tc>
                <a:extLst>
                  <a:ext uri="{0D108BD9-81ED-4DB2-BD59-A6C34878D82A}"/>
                </a:extLst>
              </a:tr>
              <a:tr h="86683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dirty="0">
                          <a:effectLst/>
                        </a:rPr>
                        <a:t>DTRT Members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a:txBody>
                    <a:bodyPr/>
                    <a:lstStyle/>
                    <a:p>
                      <a:pPr marL="0" marR="0" algn="ctr">
                        <a:lnSpc>
                          <a:spcPct val="107000"/>
                        </a:lnSpc>
                        <a:spcBef>
                          <a:spcPts val="0"/>
                        </a:spcBef>
                        <a:spcAft>
                          <a:spcPts val="0"/>
                        </a:spcAft>
                      </a:pPr>
                      <a:r>
                        <a:rPr lang="en-US" sz="1500" b="1" dirty="0">
                          <a:effectLst/>
                        </a:rPr>
                        <a:t>BTRT Member</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a:txBody>
                    <a:bodyPr/>
                    <a:lstStyle/>
                    <a:p>
                      <a:pPr marL="0" marR="0" algn="ctr">
                        <a:lnSpc>
                          <a:spcPct val="107000"/>
                        </a:lnSpc>
                        <a:spcBef>
                          <a:spcPts val="0"/>
                        </a:spcBef>
                        <a:spcAft>
                          <a:spcPts val="0"/>
                        </a:spcAft>
                      </a:pPr>
                      <a:r>
                        <a:rPr lang="en-US" sz="1500" b="1" dirty="0">
                          <a:effectLst/>
                        </a:rPr>
                        <a:t>DTRT Members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a:txBody>
                    <a:bodyPr/>
                    <a:lstStyle/>
                    <a:p>
                      <a:pPr marL="0" marR="0" algn="ctr">
                        <a:lnSpc>
                          <a:spcPct val="107000"/>
                        </a:lnSpc>
                        <a:spcBef>
                          <a:spcPts val="0"/>
                        </a:spcBef>
                        <a:spcAft>
                          <a:spcPts val="0"/>
                        </a:spcAft>
                      </a:pPr>
                      <a:r>
                        <a:rPr lang="en-US" sz="1500" b="1" dirty="0">
                          <a:effectLst/>
                        </a:rPr>
                        <a:t>BTRT Members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a:txBody>
                    <a:bodyPr/>
                    <a:lstStyle/>
                    <a:p>
                      <a:pPr marL="0" marR="0" algn="ctr">
                        <a:lnSpc>
                          <a:spcPct val="107000"/>
                        </a:lnSpc>
                        <a:spcBef>
                          <a:spcPts val="0"/>
                        </a:spcBef>
                        <a:spcAft>
                          <a:spcPts val="0"/>
                        </a:spcAft>
                      </a:pPr>
                      <a:r>
                        <a:rPr lang="en-US" sz="1500" b="1" dirty="0">
                          <a:effectLst/>
                        </a:rPr>
                        <a:t>DTRT members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tc>
                  <a:txBody>
                    <a:bodyPr/>
                    <a:lstStyle/>
                    <a:p>
                      <a:pPr marL="0" marR="0" algn="ctr">
                        <a:lnSpc>
                          <a:spcPct val="107000"/>
                        </a:lnSpc>
                        <a:spcBef>
                          <a:spcPts val="0"/>
                        </a:spcBef>
                        <a:spcAft>
                          <a:spcPts val="0"/>
                        </a:spcAft>
                      </a:pPr>
                      <a:r>
                        <a:rPr lang="en-US" sz="1500" b="1" dirty="0">
                          <a:effectLst/>
                        </a:rPr>
                        <a:t>BTRT members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solidFill>
                      <a:schemeClr val="bg1">
                        <a:lumMod val="95000"/>
                      </a:schemeClr>
                    </a:solidFill>
                  </a:tcPr>
                </a:tc>
                <a:extLst>
                  <a:ext uri="{0D108BD9-81ED-4DB2-BD59-A6C34878D82A}"/>
                </a:extLst>
              </a:tr>
              <a:tr h="308224">
                <a:tc>
                  <a:txBody>
                    <a:bodyPr/>
                    <a:lstStyle/>
                    <a:p>
                      <a:pPr marL="0" marR="0" algn="ctr">
                        <a:lnSpc>
                          <a:spcPct val="107000"/>
                        </a:lnSpc>
                        <a:spcBef>
                          <a:spcPts val="0"/>
                        </a:spcBef>
                        <a:spcAft>
                          <a:spcPts val="0"/>
                        </a:spcAft>
                      </a:pPr>
                      <a:r>
                        <a:rPr lang="en-US" sz="1600" dirty="0">
                          <a:effectLst/>
                          <a:latin typeface="+mn-lt"/>
                          <a:ea typeface="+mn-ea"/>
                          <a:cs typeface="+mn-cs"/>
                        </a:rPr>
                        <a:t>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dirty="0">
                          <a:effectLst/>
                        </a:rPr>
                        <a:t>MANIPUR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solidFill>
                      <a:srgbClr val="FFC000"/>
                    </a:solidFill>
                  </a:tcPr>
                </a:tc>
                <a:tc>
                  <a:txBody>
                    <a:bodyPr/>
                    <a:lstStyle/>
                    <a:p>
                      <a:pPr marL="0" marR="0" algn="ctr">
                        <a:lnSpc>
                          <a:spcPct val="107000"/>
                        </a:lnSpc>
                        <a:spcBef>
                          <a:spcPts val="0"/>
                        </a:spcBef>
                        <a:spcAft>
                          <a:spcPts val="0"/>
                        </a:spcAft>
                      </a:pPr>
                      <a:r>
                        <a:rPr lang="en-US" sz="1600">
                          <a:effectLst/>
                        </a:rPr>
                        <a:t>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246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NIL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54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246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effectLst/>
                          <a:latin typeface="+mn-lt"/>
                          <a:ea typeface="+mn-ea"/>
                          <a:cs typeface="+mn-cs"/>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dirty="0">
                          <a:effectLst/>
                        </a:rPr>
                        <a:t>MEGHALAYA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solidFill>
                      <a:srgbClr val="FFC000"/>
                    </a:solidFill>
                  </a:tcPr>
                </a:tc>
                <a:tc>
                  <a:txBody>
                    <a:bodyPr/>
                    <a:lstStyle/>
                    <a:p>
                      <a:pPr marL="0" marR="0" algn="ctr">
                        <a:lnSpc>
                          <a:spcPct val="107000"/>
                        </a:lnSpc>
                        <a:spcBef>
                          <a:spcPts val="0"/>
                        </a:spcBef>
                        <a:spcAft>
                          <a:spcPts val="0"/>
                        </a:spcAft>
                      </a:pPr>
                      <a:r>
                        <a:rPr lang="en-US" sz="1600" dirty="0">
                          <a:effectLst/>
                        </a:rPr>
                        <a:t>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470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COMPLETED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360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effectLst/>
                          <a:latin typeface="+mn-lt"/>
                          <a:ea typeface="+mn-ea"/>
                          <a:cs typeface="+mn-cs"/>
                        </a:rPr>
                        <a:t>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dirty="0">
                          <a:effectLst/>
                        </a:rPr>
                        <a:t>NAGALAND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solidFill>
                      <a:srgbClr val="FFC000"/>
                    </a:solidFill>
                  </a:tcPr>
                </a:tc>
                <a:tc>
                  <a:txBody>
                    <a:bodyPr/>
                    <a:lstStyle/>
                    <a:p>
                      <a:pPr marL="0" marR="0" algn="ctr">
                        <a:lnSpc>
                          <a:spcPct val="107000"/>
                        </a:lnSpc>
                        <a:spcBef>
                          <a:spcPts val="0"/>
                        </a:spcBef>
                        <a:spcAft>
                          <a:spcPts val="0"/>
                        </a:spcAft>
                      </a:pPr>
                      <a:r>
                        <a:rPr lang="en-US" sz="1600" dirty="0">
                          <a:effectLst/>
                        </a:rPr>
                        <a:t>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222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20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170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effectLst/>
                          <a:latin typeface="+mn-lt"/>
                          <a:ea typeface="+mn-ea"/>
                          <a:cs typeface="+mn-cs"/>
                        </a:rPr>
                        <a:t>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dirty="0">
                          <a:effectLst/>
                        </a:rPr>
                        <a:t>ODISHA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solidFill>
                      <a:srgbClr val="FFC000"/>
                    </a:solidFill>
                  </a:tcPr>
                </a:tc>
                <a:tc>
                  <a:txBody>
                    <a:bodyPr/>
                    <a:lstStyle/>
                    <a:p>
                      <a:pPr marL="0" marR="0" algn="ctr">
                        <a:lnSpc>
                          <a:spcPct val="107000"/>
                        </a:lnSpc>
                        <a:spcBef>
                          <a:spcPts val="0"/>
                        </a:spcBef>
                        <a:spcAft>
                          <a:spcPts val="0"/>
                        </a:spcAft>
                      </a:pPr>
                      <a:r>
                        <a:rPr lang="en-US" sz="1600">
                          <a:effectLst/>
                        </a:rPr>
                        <a:t>320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noFill/>
                  </a:tcPr>
                </a:tc>
                <a:tc>
                  <a:txBody>
                    <a:bodyPr/>
                    <a:lstStyle/>
                    <a:p>
                      <a:pPr marL="0" marR="0" algn="ctr">
                        <a:lnSpc>
                          <a:spcPct val="107000"/>
                        </a:lnSpc>
                        <a:spcBef>
                          <a:spcPts val="0"/>
                        </a:spcBef>
                        <a:spcAft>
                          <a:spcPts val="0"/>
                        </a:spcAft>
                      </a:pPr>
                      <a:r>
                        <a:rPr lang="en-US" sz="1600" dirty="0">
                          <a:effectLst/>
                        </a:rPr>
                        <a:t>4728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noFill/>
                  </a:tcPr>
                </a:tc>
                <a:tc>
                  <a:txBody>
                    <a:bodyPr/>
                    <a:lstStyle/>
                    <a:p>
                      <a:pPr marL="0" marR="0" algn="ctr">
                        <a:lnSpc>
                          <a:spcPct val="107000"/>
                        </a:lnSpc>
                        <a:spcBef>
                          <a:spcPts val="0"/>
                        </a:spcBef>
                        <a:spcAft>
                          <a:spcPts val="0"/>
                        </a:spcAft>
                      </a:pPr>
                      <a:r>
                        <a:rPr lang="en-US" sz="1600" dirty="0">
                          <a:effectLst/>
                        </a:rPr>
                        <a:t>320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noFill/>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noFill/>
                  </a:tcPr>
                </a:tc>
                <a:tc>
                  <a:txBody>
                    <a:bodyPr/>
                    <a:lstStyle/>
                    <a:p>
                      <a:pPr marL="0" marR="0" algn="ctr">
                        <a:lnSpc>
                          <a:spcPct val="107000"/>
                        </a:lnSpc>
                        <a:spcBef>
                          <a:spcPts val="0"/>
                        </a:spcBef>
                        <a:spcAft>
                          <a:spcPts val="0"/>
                        </a:spcAft>
                      </a:pPr>
                      <a:r>
                        <a:rPr lang="en-US" sz="1600" dirty="0">
                          <a:effectLst/>
                        </a:rPr>
                        <a:t>COMPLETED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4728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ctr">
                    <a:noFill/>
                  </a:tcPr>
                </a:tc>
                <a:extLst>
                  <a:ext uri="{0D108BD9-81ED-4DB2-BD59-A6C34878D82A}"/>
                </a:extLst>
              </a:tr>
              <a:tr h="308224">
                <a:tc>
                  <a:txBody>
                    <a:bodyPr/>
                    <a:lstStyle/>
                    <a:p>
                      <a:pPr marL="0" marR="0" algn="ctr">
                        <a:lnSpc>
                          <a:spcPct val="107000"/>
                        </a:lnSpc>
                        <a:spcBef>
                          <a:spcPts val="0"/>
                        </a:spcBef>
                        <a:spcAft>
                          <a:spcPts val="0"/>
                        </a:spcAft>
                      </a:pPr>
                      <a:r>
                        <a:rPr lang="en-US" sz="1600" dirty="0">
                          <a:effectLst/>
                          <a:latin typeface="+mn-lt"/>
                          <a:ea typeface="+mn-ea"/>
                          <a:cs typeface="+mn-cs"/>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dirty="0">
                          <a:effectLst/>
                        </a:rPr>
                        <a:t>UTTAR PRADESH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solidFill>
                      <a:srgbClr val="FFC000"/>
                    </a:solidFill>
                  </a:tcPr>
                </a:tc>
                <a:tc>
                  <a:txBody>
                    <a:bodyPr/>
                    <a:lstStyle/>
                    <a:p>
                      <a:pPr marL="0" marR="0" algn="ctr">
                        <a:lnSpc>
                          <a:spcPct val="107000"/>
                        </a:lnSpc>
                        <a:spcBef>
                          <a:spcPts val="0"/>
                        </a:spcBef>
                        <a:spcAft>
                          <a:spcPts val="0"/>
                        </a:spcAft>
                      </a:pPr>
                      <a:r>
                        <a:rPr lang="en-US" sz="1600" dirty="0">
                          <a:effectLst/>
                        </a:rPr>
                        <a:t>2250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4926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1642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1500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3284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effectLst/>
                          <a:latin typeface="+mn-lt"/>
                          <a:ea typeface="+mn-ea"/>
                          <a:cs typeface="+mn-cs"/>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dirty="0">
                          <a:effectLst/>
                        </a:rPr>
                        <a:t>WEST BENGAL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solidFill>
                      <a:srgbClr val="FFC000"/>
                    </a:solidFill>
                  </a:tcPr>
                </a:tc>
                <a:tc>
                  <a:txBody>
                    <a:bodyPr/>
                    <a:lstStyle/>
                    <a:p>
                      <a:pPr marL="0" marR="0" algn="ctr">
                        <a:lnSpc>
                          <a:spcPct val="107000"/>
                        </a:lnSpc>
                        <a:spcBef>
                          <a:spcPts val="0"/>
                        </a:spcBef>
                        <a:spcAft>
                          <a:spcPts val="0"/>
                        </a:spcAft>
                      </a:pPr>
                      <a:r>
                        <a:rPr lang="en-US" sz="1600">
                          <a:effectLst/>
                        </a:rPr>
                        <a:t>160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8376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effectLst/>
                        </a:rPr>
                        <a:t>160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1330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COMPLETED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effectLst/>
                        </a:rPr>
                        <a:t>7046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solidFill>
                            <a:schemeClr val="tx1"/>
                          </a:solidFill>
                          <a:effectLst/>
                          <a:latin typeface="+mn-lt"/>
                          <a:ea typeface="+mn-ea"/>
                          <a:cs typeface="+mn-cs"/>
                        </a:rPr>
                        <a:t>27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b="1" dirty="0">
                          <a:solidFill>
                            <a:srgbClr val="FF0000"/>
                          </a:solidFill>
                          <a:effectLst/>
                        </a:rPr>
                        <a:t>GOA</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a:solidFill>
                            <a:schemeClr val="tx1"/>
                          </a:solidFill>
                          <a:effectLst/>
                        </a:rPr>
                        <a:t>NA</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solidFill>
                            <a:schemeClr val="tx1"/>
                          </a:solidFill>
                          <a:effectLst/>
                          <a:latin typeface="+mn-lt"/>
                          <a:ea typeface="+mn-ea"/>
                          <a:cs typeface="+mn-cs"/>
                        </a:rPr>
                        <a:t>28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b="1" dirty="0">
                          <a:solidFill>
                            <a:srgbClr val="FF0000"/>
                          </a:solidFill>
                          <a:effectLst/>
                        </a:rPr>
                        <a:t>GUJARAT</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132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976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132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976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602721">
                <a:tc>
                  <a:txBody>
                    <a:bodyPr/>
                    <a:lstStyle/>
                    <a:p>
                      <a:pPr marL="0" marR="0" algn="ctr">
                        <a:lnSpc>
                          <a:spcPct val="107000"/>
                        </a:lnSpc>
                        <a:spcBef>
                          <a:spcPts val="0"/>
                        </a:spcBef>
                        <a:spcAft>
                          <a:spcPts val="0"/>
                        </a:spcAft>
                      </a:pPr>
                      <a:r>
                        <a:rPr lang="en-US" sz="1600" dirty="0">
                          <a:solidFill>
                            <a:schemeClr val="tx1"/>
                          </a:solidFill>
                          <a:effectLst/>
                          <a:latin typeface="+mn-lt"/>
                          <a:ea typeface="+mn-ea"/>
                          <a:cs typeface="+mn-cs"/>
                        </a:rPr>
                        <a:t>29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b="1" dirty="0">
                          <a:solidFill>
                            <a:srgbClr val="FF0000"/>
                          </a:solidFill>
                          <a:effectLst/>
                        </a:rPr>
                        <a:t>HIMACHAL PRADESH</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385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385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solidFill>
                            <a:schemeClr val="tx1"/>
                          </a:solidFill>
                          <a:effectLst/>
                          <a:latin typeface="+mn-lt"/>
                          <a:ea typeface="+mn-ea"/>
                          <a:cs typeface="+mn-cs"/>
                        </a:rPr>
                        <a:t>30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b="1" dirty="0">
                          <a:solidFill>
                            <a:srgbClr val="FF0000"/>
                          </a:solidFill>
                          <a:effectLst/>
                        </a:rPr>
                        <a:t>MP</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1020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7825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1020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7825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solidFill>
                            <a:schemeClr val="tx1"/>
                          </a:solidFill>
                          <a:effectLst/>
                          <a:latin typeface="+mn-lt"/>
                          <a:ea typeface="+mn-ea"/>
                          <a:cs typeface="+mn-cs"/>
                        </a:rPr>
                        <a:t>31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b="1" dirty="0">
                          <a:solidFill>
                            <a:srgbClr val="FF0000"/>
                          </a:solidFill>
                          <a:effectLst/>
                        </a:rPr>
                        <a:t>PUNJAB</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264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2190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264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2190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gn="ctr">
                        <a:lnSpc>
                          <a:spcPct val="107000"/>
                        </a:lnSpc>
                        <a:spcBef>
                          <a:spcPts val="0"/>
                        </a:spcBef>
                        <a:spcAft>
                          <a:spcPts val="0"/>
                        </a:spcAft>
                      </a:pPr>
                      <a:r>
                        <a:rPr lang="en-US" sz="1600" dirty="0">
                          <a:solidFill>
                            <a:schemeClr val="tx1"/>
                          </a:solidFill>
                          <a:effectLst/>
                        </a:rPr>
                        <a:t>32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nSpc>
                          <a:spcPct val="107000"/>
                        </a:lnSpc>
                        <a:spcBef>
                          <a:spcPts val="0"/>
                        </a:spcBef>
                        <a:spcAft>
                          <a:spcPts val="0"/>
                        </a:spcAft>
                      </a:pPr>
                      <a:r>
                        <a:rPr lang="en-US" sz="1600" b="1" dirty="0">
                          <a:solidFill>
                            <a:srgbClr val="FF0000"/>
                          </a:solidFill>
                          <a:effectLst/>
                        </a:rPr>
                        <a:t>UTTARAKHAND</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130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950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NIL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130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tc>
                  <a:txBody>
                    <a:bodyPr/>
                    <a:lstStyle/>
                    <a:p>
                      <a:pPr marL="0" marR="0" algn="ctr">
                        <a:lnSpc>
                          <a:spcPct val="107000"/>
                        </a:lnSpc>
                        <a:spcBef>
                          <a:spcPts val="0"/>
                        </a:spcBef>
                        <a:spcAft>
                          <a:spcPts val="0"/>
                        </a:spcAft>
                      </a:pPr>
                      <a:r>
                        <a:rPr lang="en-US" sz="1600" dirty="0">
                          <a:solidFill>
                            <a:schemeClr val="tx1"/>
                          </a:solidFill>
                          <a:effectLst/>
                        </a:rPr>
                        <a:t>950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noFill/>
                  </a:tcPr>
                </a:tc>
                <a:extLst>
                  <a:ext uri="{0D108BD9-81ED-4DB2-BD59-A6C34878D82A}"/>
                </a:extLst>
              </a:tr>
              <a:tr h="308224">
                <a:tc>
                  <a:txBody>
                    <a:bodyPr/>
                    <a:lstStyle/>
                    <a:p>
                      <a:pPr marL="0" marR="0">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nSpc>
                          <a:spcPct val="107000"/>
                        </a:lnSpc>
                        <a:spcBef>
                          <a:spcPts val="0"/>
                        </a:spcBef>
                        <a:spcAft>
                          <a:spcPts val="0"/>
                        </a:spcAft>
                      </a:pPr>
                      <a:r>
                        <a:rPr lang="en-US" sz="1600" b="1" dirty="0">
                          <a:effectLst/>
                        </a:rPr>
                        <a:t>Total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gn="ctr">
                        <a:lnSpc>
                          <a:spcPct val="107000"/>
                        </a:lnSpc>
                        <a:spcBef>
                          <a:spcPts val="0"/>
                        </a:spcBef>
                        <a:spcAft>
                          <a:spcPts val="0"/>
                        </a:spcAft>
                      </a:pPr>
                      <a:r>
                        <a:rPr lang="en-US" sz="1600" b="1">
                          <a:effectLst/>
                        </a:rPr>
                        <a:t>8153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gn="ctr">
                        <a:lnSpc>
                          <a:spcPct val="107000"/>
                        </a:lnSpc>
                        <a:spcBef>
                          <a:spcPts val="0"/>
                        </a:spcBef>
                        <a:spcAft>
                          <a:spcPts val="0"/>
                        </a:spcAft>
                      </a:pPr>
                      <a:r>
                        <a:rPr lang="en-US" sz="1600" b="1">
                          <a:effectLst/>
                        </a:rPr>
                        <a:t>57496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gn="ctr">
                        <a:lnSpc>
                          <a:spcPct val="107000"/>
                        </a:lnSpc>
                        <a:spcBef>
                          <a:spcPts val="0"/>
                        </a:spcBef>
                        <a:spcAft>
                          <a:spcPts val="0"/>
                        </a:spcAft>
                      </a:pPr>
                      <a:r>
                        <a:rPr lang="en-US" sz="1600" b="1">
                          <a:effectLst/>
                        </a:rPr>
                        <a:t>4088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gn="ctr">
                        <a:lnSpc>
                          <a:spcPct val="107000"/>
                        </a:lnSpc>
                        <a:spcBef>
                          <a:spcPts val="0"/>
                        </a:spcBef>
                        <a:spcAft>
                          <a:spcPts val="0"/>
                        </a:spcAft>
                      </a:pPr>
                      <a:r>
                        <a:rPr lang="en-US" sz="1600" b="1">
                          <a:effectLst/>
                        </a:rPr>
                        <a:t>20026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gn="ctr">
                        <a:lnSpc>
                          <a:spcPct val="107000"/>
                        </a:lnSpc>
                        <a:spcBef>
                          <a:spcPts val="0"/>
                        </a:spcBef>
                        <a:spcAft>
                          <a:spcPts val="0"/>
                        </a:spcAft>
                      </a:pPr>
                      <a:r>
                        <a:rPr lang="en-US" sz="1600" b="1">
                          <a:effectLst/>
                        </a:rPr>
                        <a:t>4065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tc>
                  <a:txBody>
                    <a:bodyPr/>
                    <a:lstStyle/>
                    <a:p>
                      <a:pPr marL="0" marR="0" algn="ctr">
                        <a:lnSpc>
                          <a:spcPct val="107000"/>
                        </a:lnSpc>
                        <a:spcBef>
                          <a:spcPts val="0"/>
                        </a:spcBef>
                        <a:spcAft>
                          <a:spcPts val="0"/>
                        </a:spcAft>
                      </a:pPr>
                      <a:r>
                        <a:rPr lang="en-US" sz="1600" b="1" dirty="0">
                          <a:effectLst/>
                        </a:rPr>
                        <a:t>37470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63" marR="29263" marT="0" marB="0" anchor="b"/>
                </a:tc>
                <a:extLst>
                  <a:ext uri="{0D108BD9-81ED-4DB2-BD59-A6C34878D82A}"/>
                </a:extLst>
              </a:tr>
            </a:tbl>
          </a:graphicData>
        </a:graphic>
      </p:graphicFrame>
      <p:sp>
        <p:nvSpPr>
          <p:cNvPr id="7" name="Title 1"/>
          <p:cNvSpPr txBox="1">
            <a:spLocks/>
          </p:cNvSpPr>
          <p:nvPr/>
        </p:nvSpPr>
        <p:spPr bwMode="auto">
          <a:xfrm>
            <a:off x="0" y="0"/>
            <a:ext cx="9144000" cy="436563"/>
          </a:xfrm>
          <a:prstGeom prst="rect">
            <a:avLst/>
          </a:prstGeom>
          <a:solidFill>
            <a:schemeClr val="bg2">
              <a:lumMod val="90000"/>
            </a:schemeClr>
          </a:solidFill>
          <a:ln w="9525">
            <a:noFill/>
            <a:miter lim="800000"/>
            <a:headEnd/>
            <a:tailEnd/>
          </a:ln>
        </p:spPr>
        <p:txBody>
          <a:bodyPr>
            <a:normAutofit/>
          </a:bodyPr>
          <a:lstStyle/>
          <a:p>
            <a:pPr algn="ctr" eaLnBrk="1" fontAlgn="auto" hangingPunct="1">
              <a:spcAft>
                <a:spcPts val="0"/>
              </a:spcAft>
              <a:defRPr/>
            </a:pPr>
            <a:r>
              <a:rPr lang="en-US" altLang="en-US" sz="2100">
                <a:solidFill>
                  <a:srgbClr val="C00000"/>
                </a:solidFill>
                <a:latin typeface="Century Schoolbook" pitchFamily="18" charset="0"/>
                <a:ea typeface="+mj-ea"/>
                <a:cs typeface="+mj-cs"/>
                <a:sym typeface="Titillium Web" charset="0"/>
              </a:rPr>
              <a:t>Status on DTRT and BTRT training on Samarthya Manual</a:t>
            </a:r>
            <a:endParaRPr lang="en-IN" altLang="en-US" sz="2100" dirty="0">
              <a:solidFill>
                <a:srgbClr val="C00000"/>
              </a:solidFill>
              <a:latin typeface="Century Schoolbook" pitchFamily="18" charset="0"/>
              <a:ea typeface="+mj-ea"/>
              <a:cs typeface="+mj-cs"/>
              <a:sym typeface="Titillium Web"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ctrTitle"/>
          </p:nvPr>
        </p:nvSpPr>
        <p:spPr>
          <a:xfrm>
            <a:off x="187325" y="650875"/>
            <a:ext cx="8872538" cy="5808663"/>
          </a:xfrm>
        </p:spPr>
        <p:txBody>
          <a:bodyPr>
            <a:normAutofit/>
          </a:bodyPr>
          <a:lstStyle/>
          <a:p>
            <a:pPr algn="l">
              <a:defRPr/>
            </a:pPr>
            <a:r>
              <a:rPr lang="en-US" sz="2800" b="1" dirty="0">
                <a:solidFill>
                  <a:srgbClr val="00B050"/>
                </a:solidFill>
                <a:latin typeface="+mn-lt"/>
              </a:rPr>
              <a:t/>
            </a:r>
            <a:br>
              <a:rPr lang="en-US" sz="2800" b="1" dirty="0">
                <a:solidFill>
                  <a:srgbClr val="00B050"/>
                </a:solidFill>
                <a:latin typeface="+mn-lt"/>
              </a:rPr>
            </a:br>
            <a:r>
              <a:rPr lang="en-US" sz="2800" b="1" dirty="0">
                <a:latin typeface="+mn-lt"/>
              </a:rPr>
              <a:t/>
            </a:r>
            <a:br>
              <a:rPr lang="en-US" sz="2800" b="1" dirty="0">
                <a:latin typeface="+mn-lt"/>
              </a:rPr>
            </a:br>
            <a:endParaRPr lang="en-US" sz="2800" b="1" dirty="0">
              <a:latin typeface="+mn-lt"/>
            </a:endParaRPr>
          </a:p>
        </p:txBody>
      </p:sp>
      <p:graphicFrame>
        <p:nvGraphicFramePr>
          <p:cNvPr id="3" name="Table 2"/>
          <p:cNvGraphicFramePr>
            <a:graphicFrameLocks noGrp="1"/>
          </p:cNvGraphicFramePr>
          <p:nvPr/>
        </p:nvGraphicFramePr>
        <p:xfrm>
          <a:off x="0" y="847725"/>
          <a:ext cx="8978900" cy="5476875"/>
        </p:xfrm>
        <a:graphic>
          <a:graphicData uri="http://schemas.openxmlformats.org/drawingml/2006/table">
            <a:tbl>
              <a:tblPr firstRow="1" bandRow="1">
                <a:tableStyleId>{5940675A-B579-460E-94D1-54222C63F5DA}</a:tableStyleId>
              </a:tblPr>
              <a:tblGrid>
                <a:gridCol w="2679124">
                  <a:extLst>
                    <a:ext uri="{9D8B030D-6E8A-4147-A177-3AD203B41FA5}"/>
                  </a:extLst>
                </a:gridCol>
                <a:gridCol w="3797579">
                  <a:extLst>
                    <a:ext uri="{9D8B030D-6E8A-4147-A177-3AD203B41FA5}"/>
                  </a:extLst>
                </a:gridCol>
                <a:gridCol w="2502196">
                  <a:extLst>
                    <a:ext uri="{9D8B030D-6E8A-4147-A177-3AD203B41FA5}"/>
                  </a:extLst>
                </a:gridCol>
              </a:tblGrid>
              <a:tr h="436654">
                <a:tc>
                  <a:txBody>
                    <a:bodyPr/>
                    <a:lstStyle/>
                    <a:p>
                      <a:pPr algn="ctr"/>
                      <a:r>
                        <a:rPr lang="en-US" sz="2000" b="1" dirty="0"/>
                        <a:t>TITLE</a:t>
                      </a:r>
                    </a:p>
                  </a:txBody>
                  <a:tcPr marL="68577" marR="68577" marT="45709" marB="45709">
                    <a:solidFill>
                      <a:schemeClr val="bg1">
                        <a:lumMod val="95000"/>
                      </a:schemeClr>
                    </a:solidFill>
                  </a:tcPr>
                </a:tc>
                <a:tc>
                  <a:txBody>
                    <a:bodyPr/>
                    <a:lstStyle/>
                    <a:p>
                      <a:pPr algn="ctr"/>
                      <a:r>
                        <a:rPr lang="en-US" sz="2000" b="1" dirty="0"/>
                        <a:t>STATES</a:t>
                      </a:r>
                    </a:p>
                  </a:txBody>
                  <a:tcPr marL="68577" marR="68577" marT="45709" marB="45709">
                    <a:solidFill>
                      <a:schemeClr val="bg1">
                        <a:lumMod val="95000"/>
                      </a:schemeClr>
                    </a:solidFill>
                  </a:tcPr>
                </a:tc>
                <a:tc>
                  <a:txBody>
                    <a:bodyPr/>
                    <a:lstStyle/>
                    <a:p>
                      <a:pPr algn="ctr"/>
                      <a:r>
                        <a:rPr lang="en-US" sz="2000" b="1" dirty="0"/>
                        <a:t>ACTION REQUESTED</a:t>
                      </a:r>
                    </a:p>
                  </a:txBody>
                  <a:tcPr marL="68577" marR="68577" marT="45709" marB="45709">
                    <a:solidFill>
                      <a:schemeClr val="bg1">
                        <a:lumMod val="95000"/>
                      </a:schemeClr>
                    </a:solidFill>
                  </a:tcPr>
                </a:tc>
                <a:extLst>
                  <a:ext uri="{0D108BD9-81ED-4DB2-BD59-A6C34878D82A}"/>
                </a:extLst>
              </a:tr>
              <a:tr h="1005803">
                <a:tc>
                  <a:txBody>
                    <a:bodyPr/>
                    <a:lstStyle/>
                    <a:p>
                      <a:r>
                        <a:rPr lang="en-US" sz="2000" b="1" u="none" dirty="0">
                          <a:solidFill>
                            <a:srgbClr val="005C2A"/>
                          </a:solidFill>
                        </a:rPr>
                        <a:t>Training completed and completion report received:</a:t>
                      </a:r>
                    </a:p>
                  </a:txBody>
                  <a:tcPr marL="68577" marR="68577" marT="45709" marB="45709">
                    <a:noFill/>
                  </a:tcPr>
                </a:tc>
                <a:tc>
                  <a:txBody>
                    <a:bodyPr/>
                    <a:lstStyle/>
                    <a:p>
                      <a:r>
                        <a:rPr lang="en-US" sz="2000" b="1" u="sng" dirty="0">
                          <a:solidFill>
                            <a:srgbClr val="005C2A"/>
                          </a:solidFill>
                        </a:rPr>
                        <a:t>4</a:t>
                      </a:r>
                      <a:r>
                        <a:rPr lang="en-US" sz="2000" b="1" dirty="0">
                          <a:solidFill>
                            <a:srgbClr val="005C2A"/>
                          </a:solidFill>
                        </a:rPr>
                        <a:t> (Maharashtra, Mizoram, Sikkim and Tamil Nadu)</a:t>
                      </a:r>
                    </a:p>
                  </a:txBody>
                  <a:tcPr marL="68577" marR="68577" marT="45709" marB="45709">
                    <a:noFill/>
                  </a:tcPr>
                </a:tc>
                <a:tc>
                  <a:txBody>
                    <a:bodyPr/>
                    <a:lstStyle/>
                    <a:p>
                      <a:pPr algn="ctr"/>
                      <a:r>
                        <a:rPr lang="en-US" sz="2000" b="1" baseline="0" dirty="0">
                          <a:solidFill>
                            <a:srgbClr val="005C2A"/>
                          </a:solidFill>
                        </a:rPr>
                        <a:t> No Action</a:t>
                      </a:r>
                      <a:endParaRPr lang="en-US" sz="2000" b="1" dirty="0">
                        <a:solidFill>
                          <a:srgbClr val="005C2A"/>
                        </a:solidFill>
                      </a:endParaRPr>
                    </a:p>
                  </a:txBody>
                  <a:tcPr marL="68577" marR="68577" marT="45709" marB="45709">
                    <a:noFill/>
                  </a:tcPr>
                </a:tc>
                <a:extLst>
                  <a:ext uri="{0D108BD9-81ED-4DB2-BD59-A6C34878D82A}"/>
                </a:extLst>
              </a:tr>
              <a:tr h="1005803">
                <a:tc>
                  <a:txBody>
                    <a:bodyPr/>
                    <a:lstStyle/>
                    <a:p>
                      <a:r>
                        <a:rPr lang="en-US" sz="2000" b="1" u="none" dirty="0"/>
                        <a:t>Training completed but completion report is awaited:</a:t>
                      </a:r>
                    </a:p>
                  </a:txBody>
                  <a:tcPr marL="68577" marR="68577" marT="45709" marB="45709">
                    <a:solidFill>
                      <a:schemeClr val="accent6">
                        <a:lumMod val="20000"/>
                        <a:lumOff val="80000"/>
                      </a:schemeClr>
                    </a:solidFill>
                  </a:tcPr>
                </a:tc>
                <a:tc>
                  <a:txBody>
                    <a:bodyPr/>
                    <a:lstStyle/>
                    <a:p>
                      <a:r>
                        <a:rPr lang="en-US" sz="2000" b="1" u="sng" dirty="0"/>
                        <a:t>5</a:t>
                      </a:r>
                      <a:r>
                        <a:rPr lang="en-US" sz="2000" b="1" dirty="0"/>
                        <a:t> (Kerala, Pondicherry, Rajasthan, Telangana and Tripura)</a:t>
                      </a:r>
                    </a:p>
                  </a:txBody>
                  <a:tcPr marL="68577" marR="68577" marT="45709" marB="45709">
                    <a:solidFill>
                      <a:schemeClr val="accent6">
                        <a:lumMod val="20000"/>
                        <a:lumOff val="80000"/>
                      </a:schemeClr>
                    </a:solidFill>
                  </a:tcPr>
                </a:tc>
                <a:tc>
                  <a:txBody>
                    <a:bodyPr/>
                    <a:lstStyle/>
                    <a:p>
                      <a:r>
                        <a:rPr lang="en-US" sz="2000" b="1" dirty="0"/>
                        <a:t>Detailed</a:t>
                      </a:r>
                      <a:r>
                        <a:rPr lang="en-US" sz="2000" b="1" baseline="0" dirty="0"/>
                        <a:t> </a:t>
                      </a:r>
                      <a:r>
                        <a:rPr lang="en-US" sz="2000" b="1" dirty="0"/>
                        <a:t>completion report awaited</a:t>
                      </a:r>
                      <a:r>
                        <a:rPr lang="en-US" sz="2000" b="1" baseline="0" dirty="0"/>
                        <a:t> (List of Trainees, Photos etc.).</a:t>
                      </a:r>
                      <a:endParaRPr lang="en-US" sz="2000" b="1" dirty="0"/>
                    </a:p>
                  </a:txBody>
                  <a:tcPr marL="68577" marR="68577" marT="45709" marB="45709">
                    <a:solidFill>
                      <a:schemeClr val="accent6">
                        <a:lumMod val="20000"/>
                        <a:lumOff val="80000"/>
                      </a:schemeClr>
                    </a:solidFill>
                  </a:tcPr>
                </a:tc>
                <a:extLst>
                  <a:ext uri="{0D108BD9-81ED-4DB2-BD59-A6C34878D82A}"/>
                </a:extLst>
              </a:tr>
              <a:tr h="1920187">
                <a:tc>
                  <a:txBody>
                    <a:bodyPr/>
                    <a:lstStyle/>
                    <a:p>
                      <a:r>
                        <a:rPr lang="en-US" sz="2000" b="1" u="none" dirty="0"/>
                        <a:t>States / UTs started but yet to complete training:</a:t>
                      </a:r>
                    </a:p>
                  </a:txBody>
                  <a:tcPr marL="68577" marR="68577" marT="45709" marB="45709">
                    <a:solidFill>
                      <a:schemeClr val="accent6">
                        <a:lumMod val="20000"/>
                        <a:lumOff val="80000"/>
                      </a:schemeClr>
                    </a:solidFill>
                  </a:tcPr>
                </a:tc>
                <a:tc>
                  <a:txBody>
                    <a:bodyPr/>
                    <a:lstStyle/>
                    <a:p>
                      <a:r>
                        <a:rPr lang="en-US" sz="2000" b="1" u="sng" dirty="0"/>
                        <a:t>17 </a:t>
                      </a:r>
                      <a:r>
                        <a:rPr lang="en-US" sz="2000" b="1" dirty="0"/>
                        <a:t>(A &amp; N, </a:t>
                      </a:r>
                      <a:r>
                        <a:rPr lang="en-US" sz="2000" b="1" dirty="0" err="1"/>
                        <a:t>Ar</a:t>
                      </a:r>
                      <a:r>
                        <a:rPr lang="en-US" sz="2000" b="1" dirty="0"/>
                        <a:t> Pd, Assam, Bihar, Chhattisgarh, Haryana, J &amp; K, Jharkhand, Karnataka, Lakshadweep,  Manipur, Meghalaya, Nagaland, Odisha,  Telangana, UP, WB)</a:t>
                      </a:r>
                    </a:p>
                  </a:txBody>
                  <a:tcPr marL="68577" marR="68577" marT="45709" marB="45709">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Share</a:t>
                      </a:r>
                      <a:r>
                        <a:rPr lang="en-US" sz="2000" b="1" baseline="0" dirty="0"/>
                        <a:t> the calendar for </a:t>
                      </a:r>
                      <a:r>
                        <a:rPr lang="en-US" sz="2000" b="1" dirty="0"/>
                        <a:t> left over training and initiate the training.</a:t>
                      </a:r>
                    </a:p>
                  </a:txBody>
                  <a:tcPr marL="68577" marR="68577" marT="45709" marB="45709">
                    <a:solidFill>
                      <a:schemeClr val="accent6">
                        <a:lumMod val="20000"/>
                        <a:lumOff val="80000"/>
                      </a:schemeClr>
                    </a:solidFill>
                  </a:tcPr>
                </a:tc>
                <a:extLst>
                  <a:ext uri="{0D108BD9-81ED-4DB2-BD59-A6C34878D82A}"/>
                </a:extLst>
              </a:tr>
              <a:tr h="1108428">
                <a:tc>
                  <a:txBody>
                    <a:bodyPr/>
                    <a:lstStyle/>
                    <a:p>
                      <a:r>
                        <a:rPr lang="en-US" sz="2000" b="1" u="none" dirty="0">
                          <a:solidFill>
                            <a:srgbClr val="FF0000"/>
                          </a:solidFill>
                        </a:rPr>
                        <a:t>States yet to start training:</a:t>
                      </a:r>
                      <a:br>
                        <a:rPr lang="en-US" sz="2000" b="1" u="none" dirty="0">
                          <a:solidFill>
                            <a:srgbClr val="FF0000"/>
                          </a:solidFill>
                        </a:rPr>
                      </a:br>
                      <a:endParaRPr lang="en-US" sz="2000" b="1" u="none" dirty="0">
                        <a:solidFill>
                          <a:srgbClr val="FF0000"/>
                        </a:solidFill>
                      </a:endParaRPr>
                    </a:p>
                  </a:txBody>
                  <a:tcPr marL="68577" marR="68577" marT="45709" marB="45709">
                    <a:noFill/>
                  </a:tcPr>
                </a:tc>
                <a:tc>
                  <a:txBody>
                    <a:bodyPr/>
                    <a:lstStyle/>
                    <a:p>
                      <a:r>
                        <a:rPr lang="en-US" sz="2000" b="1" u="sng" dirty="0">
                          <a:solidFill>
                            <a:srgbClr val="FF0000"/>
                          </a:solidFill>
                        </a:rPr>
                        <a:t>6</a:t>
                      </a:r>
                      <a:r>
                        <a:rPr lang="en-US" sz="2000" b="1" dirty="0">
                          <a:solidFill>
                            <a:srgbClr val="FF0000"/>
                          </a:solidFill>
                        </a:rPr>
                        <a:t> (Goa, Gujarat, Himachal Pradesh, Madhya Pradesh, Punjab and Uttarakhand) </a:t>
                      </a:r>
                    </a:p>
                  </a:txBody>
                  <a:tcPr marL="68577" marR="68577" marT="45709" marB="45709">
                    <a:noFill/>
                  </a:tcPr>
                </a:tc>
                <a:tc>
                  <a:txBody>
                    <a:bodyPr/>
                    <a:lstStyle/>
                    <a:p>
                      <a:r>
                        <a:rPr lang="en-US" sz="2000" b="1" dirty="0">
                          <a:solidFill>
                            <a:srgbClr val="FF0000"/>
                          </a:solidFill>
                        </a:rPr>
                        <a:t>Share training calendar and initiate the training. </a:t>
                      </a:r>
                    </a:p>
                  </a:txBody>
                  <a:tcPr marL="68577" marR="68577" marT="45709" marB="45709">
                    <a:noFill/>
                  </a:tcPr>
                </a:tc>
                <a:extLst>
                  <a:ext uri="{0D108BD9-81ED-4DB2-BD59-A6C34878D82A}"/>
                </a:extLst>
              </a:tr>
            </a:tbl>
          </a:graphicData>
        </a:graphic>
      </p:graphicFrame>
      <p:sp>
        <p:nvSpPr>
          <p:cNvPr id="7" name="Title 1"/>
          <p:cNvSpPr txBox="1">
            <a:spLocks/>
          </p:cNvSpPr>
          <p:nvPr/>
        </p:nvSpPr>
        <p:spPr bwMode="auto">
          <a:xfrm>
            <a:off x="0" y="0"/>
            <a:ext cx="9144000" cy="609600"/>
          </a:xfrm>
          <a:prstGeom prst="rect">
            <a:avLst/>
          </a:prstGeom>
          <a:solidFill>
            <a:schemeClr val="bg2">
              <a:lumMod val="90000"/>
            </a:schemeClr>
          </a:solidFill>
          <a:ln w="9525">
            <a:noFill/>
            <a:miter lim="800000"/>
            <a:headEnd/>
            <a:tailEnd/>
          </a:ln>
        </p:spPr>
        <p:txBody>
          <a:bodyPr>
            <a:normAutofit/>
          </a:bodyPr>
          <a:lstStyle/>
          <a:p>
            <a:pPr algn="ctr" eaLnBrk="1" fontAlgn="auto" hangingPunct="1">
              <a:spcAft>
                <a:spcPts val="0"/>
              </a:spcAft>
              <a:defRPr/>
            </a:pPr>
            <a:r>
              <a:rPr lang="en-US" altLang="en-US" sz="2100" dirty="0">
                <a:solidFill>
                  <a:srgbClr val="C00000"/>
                </a:solidFill>
                <a:latin typeface="Century Schoolbook" pitchFamily="18" charset="0"/>
                <a:ea typeface="+mj-ea"/>
                <a:cs typeface="+mj-cs"/>
                <a:sym typeface="Titillium Web" charset="0"/>
              </a:rPr>
              <a:t>Summary of DTRT and BTRT training on </a:t>
            </a:r>
            <a:r>
              <a:rPr lang="en-US" altLang="en-US" sz="2100" dirty="0" err="1">
                <a:solidFill>
                  <a:srgbClr val="C00000"/>
                </a:solidFill>
                <a:latin typeface="Century Schoolbook" pitchFamily="18" charset="0"/>
                <a:ea typeface="+mj-ea"/>
                <a:cs typeface="+mj-cs"/>
                <a:sym typeface="Titillium Web" charset="0"/>
              </a:rPr>
              <a:t>Samarthya</a:t>
            </a:r>
            <a:r>
              <a:rPr lang="en-US" altLang="en-US" sz="2100" dirty="0">
                <a:solidFill>
                  <a:srgbClr val="C00000"/>
                </a:solidFill>
                <a:latin typeface="Century Schoolbook" pitchFamily="18" charset="0"/>
                <a:ea typeface="+mj-ea"/>
                <a:cs typeface="+mj-cs"/>
                <a:sym typeface="Titillium Web" charset="0"/>
              </a:rPr>
              <a:t> Manual</a:t>
            </a:r>
            <a:endParaRPr lang="en-IN" altLang="en-US" sz="2100" dirty="0">
              <a:solidFill>
                <a:srgbClr val="C00000"/>
              </a:solidFill>
              <a:latin typeface="Century Schoolbook" pitchFamily="18" charset="0"/>
              <a:ea typeface="+mj-ea"/>
              <a:cs typeface="+mj-cs"/>
              <a:sym typeface="Titillium Web"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Status of Project LIFE</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txBox="1">
            <a:spLocks noGrp="1"/>
          </p:cNvSpPr>
          <p:nvPr>
            <p:ph type="title"/>
          </p:nvPr>
        </p:nvSpPr>
        <p:spPr>
          <a:xfrm>
            <a:off x="0" y="0"/>
            <a:ext cx="9144000" cy="457200"/>
          </a:xfrm>
          <a:solidFill>
            <a:schemeClr val="bg2">
              <a:lumMod val="90000"/>
            </a:schemeClr>
          </a:solidFill>
        </p:spPr>
        <p:txBody>
          <a:bodyPr rtlCol="0" anchor="t">
            <a:normAutofit/>
          </a:bodyPr>
          <a:lstStyle/>
          <a:p>
            <a:pPr eaLnBrk="1" fontAlgn="auto" hangingPunct="1">
              <a:spcAft>
                <a:spcPts val="0"/>
              </a:spcAft>
              <a:defRPr/>
            </a:pPr>
            <a:r>
              <a:rPr lang="en-IN" altLang="en-US" sz="2000" dirty="0">
                <a:solidFill>
                  <a:srgbClr val="C00000"/>
                </a:solidFill>
                <a:latin typeface="Century Schoolbook" pitchFamily="18" charset="0"/>
                <a:sym typeface="Titillium Web" charset="0"/>
              </a:rPr>
              <a:t>LIFE: Status of skilling for wages</a:t>
            </a:r>
          </a:p>
        </p:txBody>
      </p:sp>
      <p:graphicFrame>
        <p:nvGraphicFramePr>
          <p:cNvPr id="4" name="Table 3"/>
          <p:cNvGraphicFramePr>
            <a:graphicFrameLocks noGrp="1"/>
          </p:cNvGraphicFramePr>
          <p:nvPr/>
        </p:nvGraphicFramePr>
        <p:xfrm>
          <a:off x="914400" y="457200"/>
          <a:ext cx="7315200" cy="6400800"/>
        </p:xfrm>
        <a:graphic>
          <a:graphicData uri="http://schemas.openxmlformats.org/drawingml/2006/table">
            <a:tbl>
              <a:tblPr/>
              <a:tblGrid>
                <a:gridCol w="822960">
                  <a:extLst>
                    <a:ext uri="{9D8B030D-6E8A-4147-A177-3AD203B41FA5}"/>
                  </a:extLst>
                </a:gridCol>
                <a:gridCol w="1677449">
                  <a:extLst>
                    <a:ext uri="{9D8B030D-6E8A-4147-A177-3AD203B41FA5}"/>
                  </a:extLst>
                </a:gridCol>
                <a:gridCol w="1461991">
                  <a:extLst>
                    <a:ext uri="{9D8B030D-6E8A-4147-A177-3AD203B41FA5}"/>
                  </a:extLst>
                </a:gridCol>
                <a:gridCol w="1076719">
                  <a:extLst>
                    <a:ext uri="{9D8B030D-6E8A-4147-A177-3AD203B41FA5}"/>
                  </a:extLst>
                </a:gridCol>
                <a:gridCol w="1138041">
                  <a:extLst>
                    <a:ext uri="{9D8B030D-6E8A-4147-A177-3AD203B41FA5}"/>
                  </a:extLst>
                </a:gridCol>
                <a:gridCol w="1138041">
                  <a:extLst>
                    <a:ext uri="{9D8B030D-6E8A-4147-A177-3AD203B41FA5}"/>
                  </a:extLst>
                </a:gridCol>
              </a:tblGrid>
              <a:tr h="130387">
                <a:tc rowSpan="2">
                  <a:txBody>
                    <a:bodyPr/>
                    <a:lstStyle/>
                    <a:p>
                      <a:pPr algn="l" fontAlgn="t"/>
                      <a:r>
                        <a:rPr lang="en-US" sz="1200" b="1" i="0" u="none" strike="noStrike" dirty="0">
                          <a:solidFill>
                            <a:srgbClr val="000000"/>
                          </a:solidFill>
                          <a:latin typeface="Calibri"/>
                        </a:rPr>
                        <a:t>Sl. 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200" b="1" i="0" u="none" strike="noStrike" dirty="0">
                          <a:solidFill>
                            <a:srgbClr val="000000"/>
                          </a:solidFill>
                          <a:latin typeface="Calibri"/>
                        </a:rPr>
                        <a:t>States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200" b="1" i="0" u="none" strike="noStrike" dirty="0">
                          <a:solidFill>
                            <a:srgbClr val="000000"/>
                          </a:solidFill>
                          <a:latin typeface="Calibri"/>
                        </a:rPr>
                        <a:t>Fund Released </a:t>
                      </a:r>
                    </a:p>
                    <a:p>
                      <a:pPr algn="ctr" fontAlgn="t"/>
                      <a:r>
                        <a:rPr lang="en-US" sz="1200" b="1" i="0" u="none" strike="noStrike" dirty="0" err="1">
                          <a:solidFill>
                            <a:srgbClr val="000000"/>
                          </a:solidFill>
                          <a:latin typeface="Calibri"/>
                        </a:rPr>
                        <a:t>Rs</a:t>
                      </a:r>
                      <a:r>
                        <a:rPr lang="en-US" sz="1200" b="1" i="0" u="none" strike="noStrike" dirty="0">
                          <a:solidFill>
                            <a:srgbClr val="000000"/>
                          </a:solidFill>
                          <a:latin typeface="Calibri"/>
                        </a:rPr>
                        <a:t>. In </a:t>
                      </a:r>
                      <a:r>
                        <a:rPr lang="en-US" sz="1200" b="1" i="0" u="none" strike="noStrike" dirty="0" err="1">
                          <a:solidFill>
                            <a:srgbClr val="000000"/>
                          </a:solidFill>
                          <a:latin typeface="Calibri"/>
                        </a:rPr>
                        <a:t>cr</a:t>
                      </a:r>
                      <a:endParaRPr lang="en-US" sz="1200" b="1" i="0" u="none" strike="noStrike" dirty="0">
                        <a:solidFill>
                          <a:srgbClr val="000000"/>
                        </a:solidFill>
                        <a:latin typeface="Calibri"/>
                      </a:endParaRPr>
                    </a:p>
                    <a:p>
                      <a:pPr algn="ctr" fontAlgn="t"/>
                      <a:r>
                        <a:rPr lang="en-US" sz="1200" b="1" i="0" u="none" strike="noStrike" dirty="0">
                          <a:solidFill>
                            <a:srgbClr val="000000"/>
                          </a:solidFill>
                          <a:latin typeface="Calibri"/>
                        </a:rPr>
                        <a:t>(Skilling For Wages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200" b="1" i="0" u="none" strike="noStrike">
                          <a:solidFill>
                            <a:srgbClr val="000000"/>
                          </a:solidFill>
                          <a:latin typeface="Calibri"/>
                        </a:rPr>
                        <a:t>Skilling For Wages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extLst>
              </a:tr>
              <a:tr h="2201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200" b="1" i="0" u="none" strike="noStrike" dirty="0">
                          <a:solidFill>
                            <a:srgbClr val="000000"/>
                          </a:solidFill>
                          <a:latin typeface="Calibri"/>
                        </a:rPr>
                        <a:t>Revised Target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Training 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1726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Assam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93.0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Bihar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Chattisgarh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27.66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19715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Gujarat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Haryana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HP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Jharkhand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Karnataka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Kerala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21.05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60.45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70.3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Maharashtra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5834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Meghalaya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Odisha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Punjab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Rajasthan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18.62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Sikkim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Tamil Nadu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15.54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20941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Telangana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10088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Tripura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Uttar Pradesh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Uttarakhand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Calibri"/>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1577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a:txBody>
                    <a:bodyPr/>
                    <a:lstStyle/>
                    <a:p>
                      <a:pPr algn="ctr" fontAlgn="t"/>
                      <a:r>
                        <a:rPr lang="en-US" sz="1600" b="0" i="0" u="none" strike="noStrike" dirty="0">
                          <a:solidFill>
                            <a:srgbClr val="000000"/>
                          </a:solidFill>
                          <a:latin typeface="Calibri"/>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West Bengal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15.33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37067">
                <a:tc gridSpan="2">
                  <a:txBody>
                    <a:bodyPr/>
                    <a:lstStyle/>
                    <a:p>
                      <a:pPr algn="l" fontAlgn="t"/>
                      <a:r>
                        <a:rPr lang="en-US" sz="1600" b="1" i="0" u="none" strike="noStrike">
                          <a:solidFill>
                            <a:srgbClr val="000000"/>
                          </a:solidFill>
                          <a:latin typeface="Calibri"/>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1600" b="1" i="0" u="none" strike="noStrike">
                          <a:solidFill>
                            <a:srgbClr val="000000"/>
                          </a:solidFill>
                          <a:latin typeface="Calibri"/>
                        </a:rPr>
                        <a:t>190.26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109383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10054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dirty="0">
                          <a:solidFill>
                            <a:srgbClr val="000000"/>
                          </a:solidFill>
                          <a:latin typeface="Calibri"/>
                        </a:rPr>
                        <a:t>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txBox="1">
            <a:spLocks noGrp="1"/>
          </p:cNvSpPr>
          <p:nvPr>
            <p:ph type="title"/>
          </p:nvPr>
        </p:nvSpPr>
        <p:spPr>
          <a:xfrm>
            <a:off x="0" y="0"/>
            <a:ext cx="9144000" cy="457200"/>
          </a:xfrm>
          <a:solidFill>
            <a:schemeClr val="bg2">
              <a:lumMod val="90000"/>
            </a:schemeClr>
          </a:solidFill>
        </p:spPr>
        <p:txBody>
          <a:bodyPr rtlCol="0" anchor="t">
            <a:normAutofit fontScale="90000"/>
          </a:bodyPr>
          <a:lstStyle/>
          <a:p>
            <a:pPr eaLnBrk="1" fontAlgn="auto" hangingPunct="1">
              <a:spcAft>
                <a:spcPts val="0"/>
              </a:spcAft>
              <a:defRPr/>
            </a:pPr>
            <a:r>
              <a:rPr lang="en-IN" altLang="en-US" sz="2600" dirty="0">
                <a:solidFill>
                  <a:srgbClr val="C00000"/>
                </a:solidFill>
                <a:latin typeface="Century Schoolbook" pitchFamily="18" charset="0"/>
                <a:sym typeface="Titillium Web" charset="0"/>
              </a:rPr>
              <a:t>LIFE: Status of Skilling for Self Employment</a:t>
            </a:r>
          </a:p>
        </p:txBody>
      </p:sp>
      <p:graphicFrame>
        <p:nvGraphicFramePr>
          <p:cNvPr id="5" name="Table 4"/>
          <p:cNvGraphicFramePr>
            <a:graphicFrameLocks noGrp="1"/>
          </p:cNvGraphicFramePr>
          <p:nvPr/>
        </p:nvGraphicFramePr>
        <p:xfrm>
          <a:off x="1447800" y="457200"/>
          <a:ext cx="6324600" cy="6340475"/>
        </p:xfrm>
        <a:graphic>
          <a:graphicData uri="http://schemas.openxmlformats.org/drawingml/2006/table">
            <a:tbl>
              <a:tblPr/>
              <a:tblGrid>
                <a:gridCol w="762000">
                  <a:extLst>
                    <a:ext uri="{9D8B030D-6E8A-4147-A177-3AD203B41FA5}"/>
                  </a:extLst>
                </a:gridCol>
                <a:gridCol w="1524000">
                  <a:extLst>
                    <a:ext uri="{9D8B030D-6E8A-4147-A177-3AD203B41FA5}"/>
                  </a:extLst>
                </a:gridCol>
                <a:gridCol w="1524000">
                  <a:extLst>
                    <a:ext uri="{9D8B030D-6E8A-4147-A177-3AD203B41FA5}"/>
                  </a:extLst>
                </a:gridCol>
                <a:gridCol w="1676400">
                  <a:extLst>
                    <a:ext uri="{9D8B030D-6E8A-4147-A177-3AD203B41FA5}"/>
                  </a:extLst>
                </a:gridCol>
                <a:gridCol w="838200">
                  <a:extLst>
                    <a:ext uri="{9D8B030D-6E8A-4147-A177-3AD203B41FA5}"/>
                  </a:extLst>
                </a:gridCol>
              </a:tblGrid>
              <a:tr h="243841">
                <a:tc rowSpan="2">
                  <a:txBody>
                    <a:bodyPr/>
                    <a:lstStyle/>
                    <a:p>
                      <a:pPr algn="l" fontAlgn="t"/>
                      <a:r>
                        <a:rPr lang="en-US" sz="1600" b="1" i="0" u="none" strike="noStrike">
                          <a:solidFill>
                            <a:srgbClr val="000000"/>
                          </a:solidFill>
                          <a:latin typeface="Calibri"/>
                        </a:rPr>
                        <a:t>Sl. 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600" b="1" i="0" u="none" strike="noStrike">
                          <a:solidFill>
                            <a:srgbClr val="000000"/>
                          </a:solidFill>
                          <a:latin typeface="Calibri"/>
                        </a:rPr>
                        <a:t>States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600" b="1" i="0" u="none" strike="noStrike">
                          <a:solidFill>
                            <a:srgbClr val="000000"/>
                          </a:solidFill>
                          <a:latin typeface="Calibri"/>
                        </a:rPr>
                        <a:t>Skilling For Self Employment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extLst>
              </a:tr>
              <a:tr h="244453">
                <a:tc vMerge="1">
                  <a:txBody>
                    <a:bodyPr/>
                    <a:lstStyle/>
                    <a:p>
                      <a:endParaRPr lang="en-US"/>
                    </a:p>
                  </a:txBody>
                  <a:tcPr/>
                </a:tc>
                <a:tc vMerge="1">
                  <a:txBody>
                    <a:bodyPr/>
                    <a:lstStyle/>
                    <a:p>
                      <a:endParaRPr lang="en-US"/>
                    </a:p>
                  </a:txBody>
                  <a:tcPr/>
                </a:tc>
                <a:tc>
                  <a:txBody>
                    <a:bodyPr/>
                    <a:lstStyle/>
                    <a:p>
                      <a:pPr algn="ctr" fontAlgn="t"/>
                      <a:r>
                        <a:rPr lang="en-US" sz="1600" b="1" i="0" u="none" strike="noStrike">
                          <a:solidFill>
                            <a:srgbClr val="000000"/>
                          </a:solidFill>
                          <a:latin typeface="Calibri"/>
                        </a:rPr>
                        <a:t>Revised Target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a:rPr>
                        <a:t>Training 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a:rPr>
                        <a:t>%age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15939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6150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Assam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Bihar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4041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Chattisgarh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10862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Gujarat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1778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901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50.7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Haryana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Calibri"/>
                        </a:rPr>
                        <a:t>735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HP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Jharkhand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2075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69.2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Karnataka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3177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Kerala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2487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a:solidFill>
                            <a:srgbClr val="000000"/>
                          </a:solidFill>
                          <a:latin typeface="Calibri"/>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Maharashtra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8641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2107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Meghalaya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Odisha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5898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2128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Punjab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91.8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Rajasthan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6164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4521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73.3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Sikkim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14.3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Tamil Nadu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Telangana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31012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Tripura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54.6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Uttar Pradesh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8243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Uttarakhand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1599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West Bengal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22245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954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gridSpan="2">
                  <a:txBody>
                    <a:bodyPr/>
                    <a:lstStyle/>
                    <a:p>
                      <a:pPr algn="l" fontAlgn="t"/>
                      <a:r>
                        <a:rPr lang="en-US" sz="1600" b="1" i="0" u="none" strike="noStrike">
                          <a:solidFill>
                            <a:srgbClr val="000000"/>
                          </a:solidFill>
                          <a:latin typeface="Calibri"/>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1600" b="1" i="0" u="none" strike="noStrike">
                          <a:solidFill>
                            <a:srgbClr val="000000"/>
                          </a:solidFill>
                          <a:latin typeface="Calibri"/>
                        </a:rPr>
                        <a:t>145231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dirty="0">
                          <a:solidFill>
                            <a:srgbClr val="000000"/>
                          </a:solidFill>
                          <a:latin typeface="Calibri"/>
                        </a:rPr>
                        <a:t>32075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dirty="0">
                          <a:solidFill>
                            <a:srgbClr val="000000"/>
                          </a:solidFill>
                          <a:latin typeface="Calibri"/>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436563"/>
          </a:xfrm>
          <a:solidFill>
            <a:schemeClr val="bg2">
              <a:lumMod val="90000"/>
            </a:schemeClr>
          </a:solidFill>
        </p:spPr>
        <p:txBody>
          <a:bodyPr rtlCol="0" anchor="t">
            <a:normAutofit fontScale="90000"/>
          </a:bodyPr>
          <a:lstStyle/>
          <a:p>
            <a:pPr eaLnBrk="1" fontAlgn="auto" hangingPunct="1">
              <a:spcAft>
                <a:spcPts val="0"/>
              </a:spcAft>
              <a:defRPr/>
            </a:pPr>
            <a:r>
              <a:rPr lang="en-IN" altLang="en-US" sz="2300" dirty="0">
                <a:solidFill>
                  <a:srgbClr val="C00000"/>
                </a:solidFill>
                <a:latin typeface="Century Schoolbook" pitchFamily="18" charset="0"/>
                <a:sym typeface="Titillium Web" charset="0"/>
              </a:rPr>
              <a:t>LIFE: Status of Livelihood Upgradation</a:t>
            </a:r>
          </a:p>
        </p:txBody>
      </p:sp>
      <p:graphicFrame>
        <p:nvGraphicFramePr>
          <p:cNvPr id="4" name="Table 3"/>
          <p:cNvGraphicFramePr>
            <a:graphicFrameLocks noGrp="1"/>
          </p:cNvGraphicFramePr>
          <p:nvPr/>
        </p:nvGraphicFramePr>
        <p:xfrm>
          <a:off x="1295400" y="457200"/>
          <a:ext cx="6553200" cy="6340475"/>
        </p:xfrm>
        <a:graphic>
          <a:graphicData uri="http://schemas.openxmlformats.org/drawingml/2006/table">
            <a:tbl>
              <a:tblPr/>
              <a:tblGrid>
                <a:gridCol w="680852">
                  <a:extLst>
                    <a:ext uri="{9D8B030D-6E8A-4147-A177-3AD203B41FA5}"/>
                  </a:extLst>
                </a:gridCol>
                <a:gridCol w="1757548">
                  <a:extLst>
                    <a:ext uri="{9D8B030D-6E8A-4147-A177-3AD203B41FA5}"/>
                  </a:extLst>
                </a:gridCol>
                <a:gridCol w="1447800">
                  <a:extLst>
                    <a:ext uri="{9D8B030D-6E8A-4147-A177-3AD203B41FA5}"/>
                  </a:extLst>
                </a:gridCol>
                <a:gridCol w="1828800">
                  <a:extLst>
                    <a:ext uri="{9D8B030D-6E8A-4147-A177-3AD203B41FA5}"/>
                  </a:extLst>
                </a:gridCol>
                <a:gridCol w="838199">
                  <a:extLst>
                    <a:ext uri="{9D8B030D-6E8A-4147-A177-3AD203B41FA5}"/>
                  </a:extLst>
                </a:gridCol>
              </a:tblGrid>
              <a:tr h="243841">
                <a:tc rowSpan="2">
                  <a:txBody>
                    <a:bodyPr/>
                    <a:lstStyle/>
                    <a:p>
                      <a:pPr algn="l" fontAlgn="t"/>
                      <a:r>
                        <a:rPr lang="en-US" sz="1600" b="1" i="0" u="none" strike="noStrike">
                          <a:solidFill>
                            <a:srgbClr val="000000"/>
                          </a:solidFill>
                          <a:latin typeface="Calibri"/>
                        </a:rPr>
                        <a:t>Sl. 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600" b="1" i="0" u="none" strike="noStrike">
                          <a:solidFill>
                            <a:srgbClr val="000000"/>
                          </a:solidFill>
                          <a:latin typeface="Calibri"/>
                        </a:rPr>
                        <a:t>States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600" b="1" i="0" u="none" strike="noStrike">
                          <a:solidFill>
                            <a:srgbClr val="000000"/>
                          </a:solidFill>
                          <a:latin typeface="Calibri"/>
                        </a:rPr>
                        <a:t>Livelihood Upgradation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extLst>
              </a:tr>
              <a:tr h="244452">
                <a:tc vMerge="1">
                  <a:txBody>
                    <a:bodyPr/>
                    <a:lstStyle/>
                    <a:p>
                      <a:endParaRPr lang="en-US"/>
                    </a:p>
                  </a:txBody>
                  <a:tcPr/>
                </a:tc>
                <a:tc vMerge="1">
                  <a:txBody>
                    <a:bodyPr/>
                    <a:lstStyle/>
                    <a:p>
                      <a:endParaRPr lang="en-US"/>
                    </a:p>
                  </a:txBody>
                  <a:tcPr/>
                </a:tc>
                <a:tc>
                  <a:txBody>
                    <a:bodyPr/>
                    <a:lstStyle/>
                    <a:p>
                      <a:pPr algn="ctr" fontAlgn="t"/>
                      <a:r>
                        <a:rPr lang="en-US" sz="1600" b="1" i="0" u="none" strike="noStrike">
                          <a:solidFill>
                            <a:srgbClr val="000000"/>
                          </a:solidFill>
                          <a:latin typeface="Calibri"/>
                        </a:rPr>
                        <a:t>Revised Target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a:rPr>
                        <a:t>Training 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a:rPr>
                        <a:t>%age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12125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2934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Assam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1055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Bihar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Chattisgarh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5968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Gujarat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2109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Haryana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HP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1631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Jharkhand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Karnataka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2507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Kerala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1972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56.3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55.4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Maharashtra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4242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a:solidFill>
                            <a:srgbClr val="000000"/>
                          </a:solidFill>
                          <a:latin typeface="Calibri"/>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Meghalaya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1566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Odisha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1824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95.9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Punjab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Rajasthan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5515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Sikkim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Tamil Nadu</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3500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Telangana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25315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Tripura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Uttar Pradesh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693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Uttarakhand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a:txBody>
                    <a:bodyPr/>
                    <a:lstStyle/>
                    <a:p>
                      <a:pPr algn="ctr" fontAlgn="t"/>
                      <a:r>
                        <a:rPr lang="en-US" sz="1600" b="0" i="0" u="none" strike="noStrike" dirty="0">
                          <a:solidFill>
                            <a:srgbClr val="000000"/>
                          </a:solidFill>
                          <a:latin typeface="Calibri"/>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West Bengal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17067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a:solidFill>
                            <a:srgbClr val="000000"/>
                          </a:solidFill>
                          <a:latin typeface="Calibri"/>
                        </a:rPr>
                        <a:t>714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9C0006"/>
                          </a:solidFill>
                          <a:latin typeface="Calibri"/>
                        </a:rPr>
                        <a:t>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43841">
                <a:tc gridSpan="2">
                  <a:txBody>
                    <a:bodyPr/>
                    <a:lstStyle/>
                    <a:p>
                      <a:pPr algn="l" fontAlgn="t"/>
                      <a:r>
                        <a:rPr lang="en-US" sz="1600" b="1" i="0" u="none" strike="noStrike">
                          <a:solidFill>
                            <a:srgbClr val="000000"/>
                          </a:solidFill>
                          <a:latin typeface="Calibri"/>
                        </a:rPr>
                        <a:t>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t"/>
                      <a:r>
                        <a:rPr lang="en-US" sz="1600" b="1" i="0" u="none" strike="noStrike">
                          <a:solidFill>
                            <a:srgbClr val="000000"/>
                          </a:solidFill>
                          <a:latin typeface="Calibri"/>
                        </a:rPr>
                        <a:t>107033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a:solidFill>
                            <a:srgbClr val="000000"/>
                          </a:solidFill>
                          <a:latin typeface="Calibri"/>
                        </a:rPr>
                        <a:t>12822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1" i="0" u="none" strike="noStrike" dirty="0">
                          <a:solidFill>
                            <a:srgbClr val="000000"/>
                          </a:solidFill>
                          <a:latin typeface="Calibri"/>
                        </a:rPr>
                        <a:t>12.0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Research Studies on MGNREGA</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381000"/>
          </a:xfrm>
          <a:solidFill>
            <a:schemeClr val="bg2">
              <a:lumMod val="90000"/>
            </a:schemeClr>
          </a:solidFill>
        </p:spPr>
        <p:txBody>
          <a:bodyPr rtlCol="0" anchor="t">
            <a:noAutofit/>
          </a:bodyPr>
          <a:lstStyle/>
          <a:p>
            <a:pPr eaLnBrk="1" fontAlgn="auto" hangingPunct="1">
              <a:spcAft>
                <a:spcPts val="0"/>
              </a:spcAft>
              <a:defRPr/>
            </a:pPr>
            <a:r>
              <a:rPr lang="en-US" altLang="en-US" sz="2400" dirty="0">
                <a:solidFill>
                  <a:srgbClr val="C00000"/>
                </a:solidFill>
                <a:latin typeface="Century Schoolbook" pitchFamily="18" charset="0"/>
              </a:rPr>
              <a:t>Farm Ponds</a:t>
            </a:r>
          </a:p>
        </p:txBody>
      </p:sp>
      <p:graphicFrame>
        <p:nvGraphicFramePr>
          <p:cNvPr id="5" name="Table 4"/>
          <p:cNvGraphicFramePr>
            <a:graphicFrameLocks noGrp="1"/>
          </p:cNvGraphicFramePr>
          <p:nvPr/>
        </p:nvGraphicFramePr>
        <p:xfrm>
          <a:off x="1143000" y="369888"/>
          <a:ext cx="7086600" cy="6411912"/>
        </p:xfrm>
        <a:graphic>
          <a:graphicData uri="http://schemas.openxmlformats.org/drawingml/2006/table">
            <a:tbl>
              <a:tblPr/>
              <a:tblGrid>
                <a:gridCol w="609600">
                  <a:extLst>
                    <a:ext uri="{9D8B030D-6E8A-4147-A177-3AD203B41FA5}"/>
                  </a:extLst>
                </a:gridCol>
                <a:gridCol w="1828800">
                  <a:extLst>
                    <a:ext uri="{9D8B030D-6E8A-4147-A177-3AD203B41FA5}"/>
                  </a:extLst>
                </a:gridCol>
                <a:gridCol w="1229016">
                  <a:extLst>
                    <a:ext uri="{9D8B030D-6E8A-4147-A177-3AD203B41FA5}"/>
                  </a:extLst>
                </a:gridCol>
                <a:gridCol w="1012728">
                  <a:extLst>
                    <a:ext uri="{9D8B030D-6E8A-4147-A177-3AD203B41FA5}"/>
                  </a:extLst>
                </a:gridCol>
                <a:gridCol w="1012728">
                  <a:extLst>
                    <a:ext uri="{9D8B030D-6E8A-4147-A177-3AD203B41FA5}"/>
                  </a:extLst>
                </a:gridCol>
                <a:gridCol w="1393728">
                  <a:extLst>
                    <a:ext uri="{9D8B030D-6E8A-4147-A177-3AD203B41FA5}"/>
                  </a:extLst>
                </a:gridCol>
              </a:tblGrid>
              <a:tr h="182893">
                <a:tc rowSpan="2">
                  <a:txBody>
                    <a:bodyPr/>
                    <a:lstStyle/>
                    <a:p>
                      <a:pPr algn="ctr" fontAlgn="b"/>
                      <a:r>
                        <a:rPr lang="en-US" sz="1200" b="1" i="0" u="none" strike="noStrike" dirty="0">
                          <a:solidFill>
                            <a:srgbClr val="000000"/>
                          </a:solidFill>
                          <a:latin typeface="Calibri"/>
                        </a:rPr>
                        <a:t>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200" b="1" i="0" u="none" strike="noStrike">
                          <a:solidFill>
                            <a:srgbClr val="000000"/>
                          </a:solidFill>
                          <a:latin typeface="Calibri"/>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solidFill>
                            <a:srgbClr val="000000"/>
                          </a:solidFill>
                          <a:latin typeface="Calibri"/>
                        </a:rPr>
                        <a:t>Farm Ponds (as on 16/01/2017)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193543">
                <a:tc vMerge="1">
                  <a:txBody>
                    <a:bodyPr/>
                    <a:lstStyle/>
                    <a:p>
                      <a:endParaRPr lang="en-US"/>
                    </a:p>
                  </a:txBody>
                  <a:tcPr/>
                </a:tc>
                <a:tc vMerge="1">
                  <a:txBody>
                    <a:bodyPr/>
                    <a:lstStyle/>
                    <a:p>
                      <a:endParaRPr lang="en-US"/>
                    </a:p>
                  </a:txBody>
                  <a:tcPr/>
                </a:tc>
                <a:tc>
                  <a:txBody>
                    <a:bodyPr/>
                    <a:lstStyle/>
                    <a:p>
                      <a:pPr algn="ctr" fontAlgn="b"/>
                      <a:r>
                        <a:rPr lang="en-US" sz="1200" b="1" i="0" u="none" strike="noStrike">
                          <a:solidFill>
                            <a:srgbClr val="000000"/>
                          </a:solidFill>
                          <a:latin typeface="Calibri"/>
                        </a:rPr>
                        <a:t>Target (FY 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Ongoing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%age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474.90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26978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129.41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121.31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52931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89.50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170288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209442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83.78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47108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75.57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128132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80767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88948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61369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3916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17885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11.96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111340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48153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8662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27516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l" fontAlgn="b"/>
                      <a:r>
                        <a:rPr lang="en-US" sz="12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882325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612191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426361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48.32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436563"/>
          </a:xfrm>
          <a:solidFill>
            <a:schemeClr val="bg2">
              <a:lumMod val="90000"/>
            </a:schemeClr>
          </a:solidFill>
        </p:spPr>
        <p:txBody>
          <a:bodyPr rtlCol="0" anchor="t">
            <a:normAutofit/>
          </a:bodyPr>
          <a:lstStyle/>
          <a:p>
            <a:pPr eaLnBrk="1" fontAlgn="auto" hangingPunct="1">
              <a:spcAft>
                <a:spcPts val="0"/>
              </a:spcAft>
              <a:defRPr/>
            </a:pPr>
            <a:r>
              <a:rPr lang="en-US" altLang="en-US" sz="2100" dirty="0">
                <a:solidFill>
                  <a:srgbClr val="C00000"/>
                </a:solidFill>
                <a:latin typeface="Century Schoolbook" pitchFamily="18" charset="0"/>
                <a:sym typeface="Titillium Web" charset="0"/>
              </a:rPr>
              <a:t>State-wise topics selected for Research Studies</a:t>
            </a:r>
            <a:endParaRPr lang="en-IN" altLang="en-US" sz="2100" dirty="0">
              <a:solidFill>
                <a:srgbClr val="C00000"/>
              </a:solidFill>
              <a:latin typeface="Century Schoolbook" pitchFamily="18" charset="0"/>
              <a:sym typeface="Titillium Web" charset="0"/>
            </a:endParaRPr>
          </a:p>
        </p:txBody>
      </p:sp>
      <p:graphicFrame>
        <p:nvGraphicFramePr>
          <p:cNvPr id="5" name="Table 4"/>
          <p:cNvGraphicFramePr>
            <a:graphicFrameLocks noGrp="1"/>
          </p:cNvGraphicFramePr>
          <p:nvPr/>
        </p:nvGraphicFramePr>
        <p:xfrm>
          <a:off x="0" y="533400"/>
          <a:ext cx="9144000" cy="6170613"/>
        </p:xfrm>
        <a:graphic>
          <a:graphicData uri="http://schemas.openxmlformats.org/drawingml/2006/table">
            <a:tbl>
              <a:tblPr/>
              <a:tblGrid>
                <a:gridCol w="292640">
                  <a:extLst>
                    <a:ext uri="{9D8B030D-6E8A-4147-A177-3AD203B41FA5}"/>
                  </a:extLst>
                </a:gridCol>
                <a:gridCol w="1536160">
                  <a:extLst>
                    <a:ext uri="{9D8B030D-6E8A-4147-A177-3AD203B41FA5}"/>
                  </a:extLst>
                </a:gridCol>
                <a:gridCol w="7315200">
                  <a:extLst>
                    <a:ext uri="{9D8B030D-6E8A-4147-A177-3AD203B41FA5}"/>
                  </a:extLst>
                </a:gridCol>
              </a:tblGrid>
              <a:tr h="28102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a:t>
                      </a:r>
                      <a:endParaRPr kumimoji="0" lang="en-US" sz="16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Calibri" pitchFamily="34" charset="0"/>
                        </a:rPr>
                        <a:t>States </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Calibri" pitchFamily="34" charset="0"/>
                        </a:rPr>
                        <a:t>Topic</a:t>
                      </a:r>
                      <a:endParaRPr kumimoji="0" lang="en-US" sz="16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6090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Andhra Pradesh</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15000"/>
                        </a:lnSpc>
                        <a:spcBef>
                          <a:spcPct val="0"/>
                        </a:spcBef>
                        <a:spcAft>
                          <a:spcPct val="0"/>
                        </a:spcAft>
                        <a:buClrTx/>
                        <a:buSzTx/>
                        <a:buFont typeface="Calibri" pitchFamily="34" charset="0"/>
                        <a:buAutoNum type="romanLcParenR"/>
                        <a:tabLst>
                          <a:tab pos="250825" algn="l"/>
                        </a:tabLst>
                      </a:pPr>
                      <a:r>
                        <a:rPr kumimoji="0" lang="en-US" sz="1600" b="0" i="0" u="none" strike="noStrike" cap="none" normalizeH="0" baseline="0">
                          <a:ln>
                            <a:noFill/>
                          </a:ln>
                          <a:solidFill>
                            <a:schemeClr val="tx1"/>
                          </a:solidFill>
                          <a:effectLst/>
                          <a:latin typeface="Calibri" pitchFamily="34" charset="0"/>
                          <a:cs typeface="Calibri" pitchFamily="34" charset="0"/>
                        </a:rPr>
                        <a:t>Impact of convergence activities under MGNREGS  on Rural Social Scenario</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342900" marR="0" lvl="0" indent="-342900" algn="just" defTabSz="914400" rtl="0" eaLnBrk="1" fontAlgn="base" latinLnBrk="0" hangingPunct="1">
                        <a:lnSpc>
                          <a:spcPct val="115000"/>
                        </a:lnSpc>
                        <a:spcBef>
                          <a:spcPct val="0"/>
                        </a:spcBef>
                        <a:spcAft>
                          <a:spcPts val="1000"/>
                        </a:spcAft>
                        <a:buClrTx/>
                        <a:buSzTx/>
                        <a:buFont typeface="Calibri" pitchFamily="34" charset="0"/>
                        <a:buAutoNum type="romanLcParenR"/>
                        <a:tabLst>
                          <a:tab pos="250825" algn="l"/>
                        </a:tabLst>
                      </a:pPr>
                      <a:r>
                        <a:rPr kumimoji="0" lang="en-US" sz="1600" b="0" i="0" u="none" strike="noStrike" cap="none" normalizeH="0" baseline="0">
                          <a:ln>
                            <a:noFill/>
                          </a:ln>
                          <a:solidFill>
                            <a:schemeClr val="tx1"/>
                          </a:solidFill>
                          <a:effectLst/>
                          <a:latin typeface="Calibri" pitchFamily="34" charset="0"/>
                          <a:cs typeface="Calibri" pitchFamily="34" charset="0"/>
                        </a:rPr>
                        <a:t>Quality of deliverance by the MGNREGA field functionaries</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1218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Chhattisgarh</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1300" marR="0" lvl="0" indent="-160338"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i</a:t>
                      </a:r>
                      <a:r>
                        <a:rPr kumimoji="0" lang="en-US" sz="1600" b="0" i="0" u="none" strike="noStrike" cap="none" normalizeH="0" baseline="0" dirty="0">
                          <a:ln>
                            <a:noFill/>
                          </a:ln>
                          <a:solidFill>
                            <a:schemeClr val="tx1"/>
                          </a:solidFill>
                          <a:effectLst/>
                          <a:latin typeface="Calibri" pitchFamily="34" charset="0"/>
                          <a:cs typeface="Calibri" pitchFamily="34" charset="0"/>
                        </a:rPr>
                        <a:t>) Technical Quality and Assessments of Ponds&amp; wells under MGNREGA and their impact on improving the income status of the beneficiary HH in Chhattisgarh</a:t>
                      </a:r>
                      <a:endParaRPr kumimoji="0" lang="en-US" sz="16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p>
                      <a:pPr marL="241300" marR="0" lvl="0" indent="-160338"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ii)  End to end analysis of delay in payments</a:t>
                      </a:r>
                    </a:p>
                    <a:p>
                      <a:pPr marL="241300" marR="0" lvl="0" indent="-160338" algn="just"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iii)  SHG groups and their utilization of MGNREGA</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4135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3.</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Jharkhand</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just"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A comprehensive analysis of the impact of state level initiatives on awareness &amp; access to entitlements for workers, transparency &amp; accountability, utility of water conservation assets and timely wage payments under MGNREGA in Jharkhand </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1218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4.</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Karnataka</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i)  Impact of wage and material payments to the beneficiaries (labourers &amp; supplies) through e-FMS since inception of the system (2013-14 to 2015-16)</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79375" marR="0" lvl="0" indent="0" algn="just"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ii) Impact of individual work facilities like sheep/goat shed given to the beneficiaries under MGNREGS during last three years (2013-14 to 2015-16)</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40225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5.</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Meghalaya</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15000"/>
                        </a:lnSpc>
                        <a:spcBef>
                          <a:spcPct val="0"/>
                        </a:spcBef>
                        <a:spcAft>
                          <a:spcPct val="0"/>
                        </a:spcAft>
                        <a:buClrTx/>
                        <a:buSzTx/>
                        <a:buFont typeface="Calibri" pitchFamily="34" charset="0"/>
                        <a:buAutoNum type="romanLcParenR"/>
                        <a:tabLst/>
                      </a:pPr>
                      <a:r>
                        <a:rPr kumimoji="0" lang="en-US" sz="1600" b="0" i="0" u="none" strike="noStrike" cap="none" normalizeH="0" baseline="0">
                          <a:ln>
                            <a:noFill/>
                          </a:ln>
                          <a:solidFill>
                            <a:schemeClr val="tx1"/>
                          </a:solidFill>
                          <a:effectLst/>
                          <a:latin typeface="Calibri" pitchFamily="34" charset="0"/>
                          <a:cs typeface="Calibri" pitchFamily="34" charset="0"/>
                        </a:rPr>
                        <a:t>Technical quality and economic assessments of the category B assets under MGNREGA and their impact on improving the income status of the beneficiary HH </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342900" marR="0" lvl="0" indent="-34290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ii) Scaling best practices in Convergence in Planning awareness about work entitlements among workers</a:t>
                      </a:r>
                    </a:p>
                    <a:p>
                      <a:pPr marL="342900" marR="0" lvl="0" indent="-342900" algn="just"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iii)SHG groups and their utilization of MGNREGA</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4147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6.</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Mizoram</a:t>
                      </a:r>
                      <a:endParaRPr kumimoji="0" lang="en-US" sz="16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41300" marR="0" lvl="0" indent="-171450"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i</a:t>
                      </a:r>
                      <a:r>
                        <a:rPr kumimoji="0" lang="en-US" sz="1600" b="0" i="0" u="none" strike="noStrike" cap="none" normalizeH="0" baseline="0" dirty="0">
                          <a:ln>
                            <a:noFill/>
                          </a:ln>
                          <a:solidFill>
                            <a:schemeClr val="tx1"/>
                          </a:solidFill>
                          <a:effectLst/>
                          <a:latin typeface="Calibri" pitchFamily="34" charset="0"/>
                          <a:cs typeface="Calibri" pitchFamily="34" charset="0"/>
                        </a:rPr>
                        <a:t>) Technical quality and economic assessments of the Category B assets under MGNREGA and their impact on improving the income status of the beneficiary HH</a:t>
                      </a:r>
                      <a:endParaRPr kumimoji="0" lang="en-US" sz="16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p>
                      <a:pPr marL="241300" marR="0" lvl="0" indent="-171450" algn="just"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ii)The impact of </a:t>
                      </a:r>
                      <a:r>
                        <a:rPr kumimoji="0" lang="en-US" sz="1600" b="0" i="0" u="none" strike="noStrike" cap="none" normalizeH="0" baseline="0" dirty="0" err="1">
                          <a:ln>
                            <a:noFill/>
                          </a:ln>
                          <a:solidFill>
                            <a:schemeClr val="tx1"/>
                          </a:solidFill>
                          <a:effectLst/>
                          <a:latin typeface="Calibri" pitchFamily="34" charset="0"/>
                          <a:cs typeface="Calibri" pitchFamily="34" charset="0"/>
                        </a:rPr>
                        <a:t>Aadhaar</a:t>
                      </a:r>
                      <a:r>
                        <a:rPr kumimoji="0" lang="en-US" sz="1600" b="0" i="0" u="none" strike="noStrike" cap="none" normalizeH="0" baseline="0" dirty="0">
                          <a:ln>
                            <a:noFill/>
                          </a:ln>
                          <a:solidFill>
                            <a:schemeClr val="tx1"/>
                          </a:solidFill>
                          <a:effectLst/>
                          <a:latin typeface="Calibri" pitchFamily="34" charset="0"/>
                          <a:cs typeface="Calibri" pitchFamily="34" charset="0"/>
                        </a:rPr>
                        <a:t> Based Payments and DBT in weeding out ghost beneficiaries</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436563"/>
          </a:xfrm>
          <a:solidFill>
            <a:schemeClr val="bg2">
              <a:lumMod val="90000"/>
            </a:schemeClr>
          </a:solidFill>
        </p:spPr>
        <p:txBody>
          <a:bodyPr rtlCol="0" anchor="t">
            <a:normAutofit/>
          </a:bodyPr>
          <a:lstStyle/>
          <a:p>
            <a:pPr eaLnBrk="1" fontAlgn="auto" hangingPunct="1">
              <a:spcAft>
                <a:spcPts val="0"/>
              </a:spcAft>
              <a:defRPr/>
            </a:pPr>
            <a:r>
              <a:rPr lang="en-US" altLang="en-US" sz="2100" dirty="0">
                <a:solidFill>
                  <a:srgbClr val="C00000"/>
                </a:solidFill>
                <a:latin typeface="Century Schoolbook" pitchFamily="18" charset="0"/>
                <a:sym typeface="Titillium Web" charset="0"/>
              </a:rPr>
              <a:t>State-wise topics selected for Research Studies</a:t>
            </a:r>
            <a:endParaRPr lang="en-IN" altLang="en-US" sz="2100" dirty="0">
              <a:solidFill>
                <a:srgbClr val="C00000"/>
              </a:solidFill>
              <a:latin typeface="Century Schoolbook" pitchFamily="18" charset="0"/>
              <a:sym typeface="Titillium Web" charset="0"/>
            </a:endParaRPr>
          </a:p>
        </p:txBody>
      </p:sp>
      <p:graphicFrame>
        <p:nvGraphicFramePr>
          <p:cNvPr id="4" name="Table 3"/>
          <p:cNvGraphicFramePr>
            <a:graphicFrameLocks noGrp="1"/>
          </p:cNvGraphicFramePr>
          <p:nvPr/>
        </p:nvGraphicFramePr>
        <p:xfrm>
          <a:off x="0" y="533400"/>
          <a:ext cx="9144000" cy="5994400"/>
        </p:xfrm>
        <a:graphic>
          <a:graphicData uri="http://schemas.openxmlformats.org/drawingml/2006/table">
            <a:tbl>
              <a:tblPr/>
              <a:tblGrid>
                <a:gridCol w="533400">
                  <a:extLst>
                    <a:ext uri="{9D8B030D-6E8A-4147-A177-3AD203B41FA5}"/>
                  </a:extLst>
                </a:gridCol>
                <a:gridCol w="1219200">
                  <a:extLst>
                    <a:ext uri="{9D8B030D-6E8A-4147-A177-3AD203B41FA5}"/>
                  </a:extLst>
                </a:gridCol>
                <a:gridCol w="7391400">
                  <a:extLst>
                    <a:ext uri="{9D8B030D-6E8A-4147-A177-3AD203B41FA5}"/>
                  </a:extLst>
                </a:gridCol>
              </a:tblGrid>
              <a:tr h="31549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a:ln>
                            <a:noFill/>
                          </a:ln>
                          <a:solidFill>
                            <a:schemeClr val="tx1"/>
                          </a:solidFill>
                          <a:effectLst/>
                          <a:latin typeface="Calibri" pitchFamily="34" charset="0"/>
                          <a:cs typeface="Calibri" pitchFamily="34" charset="0"/>
                        </a:rPr>
                        <a:t>#</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a:ln>
                            <a:noFill/>
                          </a:ln>
                          <a:solidFill>
                            <a:schemeClr val="tx1"/>
                          </a:solidFill>
                          <a:effectLst/>
                          <a:latin typeface="Calibri" pitchFamily="34" charset="0"/>
                          <a:cs typeface="Calibri" pitchFamily="34" charset="0"/>
                        </a:rPr>
                        <a:t>States </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a:ln>
                            <a:noFill/>
                          </a:ln>
                          <a:solidFill>
                            <a:schemeClr val="tx1"/>
                          </a:solidFill>
                          <a:effectLst/>
                          <a:latin typeface="Calibri" pitchFamily="34" charset="0"/>
                          <a:cs typeface="Calibri" pitchFamily="34" charset="0"/>
                        </a:rPr>
                        <a:t>Topic</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26197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7.</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Odisha</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4150" marR="0" lvl="0" indent="-11430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 Technical Quality and Agro-economic Assessment of the Category A assets of water conservation and rejuvenation of water bodies under MGNERGA</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184150" marR="0" lvl="0" indent="-114300" algn="just"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ii)Study of the drought affected districts and the implementation of MGNREGA to provide livelihood security and arrest distress migration</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309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8.</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Rajasthan</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15000"/>
                        </a:lnSpc>
                        <a:spcBef>
                          <a:spcPct val="0"/>
                        </a:spcBef>
                        <a:spcAft>
                          <a:spcPct val="0"/>
                        </a:spcAft>
                        <a:buClrTx/>
                        <a:buSzTx/>
                        <a:buFont typeface="Calibri" pitchFamily="34" charset="0"/>
                        <a:buAutoNum type="romanLcParenR"/>
                        <a:tabLst/>
                      </a:pPr>
                      <a:r>
                        <a:rPr kumimoji="0" lang="en-US" sz="1800" b="0" i="0" u="none" strike="noStrike" cap="none" normalizeH="0" baseline="0">
                          <a:ln>
                            <a:noFill/>
                          </a:ln>
                          <a:solidFill>
                            <a:schemeClr val="tx1"/>
                          </a:solidFill>
                          <a:effectLst/>
                          <a:latin typeface="Calibri" pitchFamily="34" charset="0"/>
                          <a:cs typeface="Calibri" pitchFamily="34" charset="0"/>
                        </a:rPr>
                        <a:t>End to end analysis of delay in payments</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342900" marR="0" lvl="0" indent="-342900" algn="just" defTabSz="914400" rtl="0" eaLnBrk="1" fontAlgn="base" latinLnBrk="0" hangingPunct="1">
                        <a:lnSpc>
                          <a:spcPct val="115000"/>
                        </a:lnSpc>
                        <a:spcBef>
                          <a:spcPct val="0"/>
                        </a:spcBef>
                        <a:spcAft>
                          <a:spcPts val="1000"/>
                        </a:spcAft>
                        <a:buClrTx/>
                        <a:buSzTx/>
                        <a:buFont typeface="Calibri" pitchFamily="34" charset="0"/>
                        <a:buAutoNum type="romanLcParenR"/>
                        <a:tabLst/>
                      </a:pPr>
                      <a:r>
                        <a:rPr kumimoji="0" lang="en-US" sz="1800" b="0" i="0" u="none" strike="noStrike" cap="none" normalizeH="0" baseline="0">
                          <a:ln>
                            <a:noFill/>
                          </a:ln>
                          <a:solidFill>
                            <a:schemeClr val="tx1"/>
                          </a:solidFill>
                          <a:effectLst/>
                          <a:latin typeface="Calibri" pitchFamily="34" charset="0"/>
                          <a:cs typeface="Calibri" pitchFamily="34" charset="0"/>
                        </a:rPr>
                        <a:t>Scaling best practices in convergence in planning</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4648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9.</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Tamil Nadu</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i)Technical quality and Agro-economic assessments of the category Assets of water conservation and rejuvenation of water bodies under MGNREGA</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79375" marR="0" lvl="0" indent="0" algn="just"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ii)SHG groups and their utilization of MGNREGA</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57747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10.</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Telangana</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15000"/>
                        </a:lnSpc>
                        <a:spcBef>
                          <a:spcPct val="0"/>
                        </a:spcBef>
                        <a:spcAft>
                          <a:spcPct val="0"/>
                        </a:spcAft>
                        <a:buClrTx/>
                        <a:buSzTx/>
                        <a:buFont typeface="Calibri" pitchFamily="34" charset="0"/>
                        <a:buAutoNum type="romanLcParenR"/>
                        <a:tabLst/>
                      </a:pPr>
                      <a:r>
                        <a:rPr kumimoji="0" lang="en-US" sz="1800" b="0" i="0" u="none" strike="noStrike" cap="none" normalizeH="0" baseline="0">
                          <a:ln>
                            <a:noFill/>
                          </a:ln>
                          <a:solidFill>
                            <a:schemeClr val="tx1"/>
                          </a:solidFill>
                          <a:effectLst/>
                          <a:latin typeface="Calibri" pitchFamily="34" charset="0"/>
                          <a:cs typeface="Calibri" pitchFamily="34" charset="0"/>
                        </a:rPr>
                        <a:t>Technical quality and economic assessments of the category ‘B’ assets under MGNREGA and their impact on improving the income status of the beneficiary HH in sub category, Horticulture from the Suggestive list.</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342900" marR="0" lvl="0" indent="-342900" algn="just"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ii)Study on Socio Economic impact of MGNREGA on the economy of rural Telangana</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26197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11.</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Tripura</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i)Technical quality and economic assessments of the category ‘B’ assets under MGNREGA and their impact on improving the income status of the beneficiary HH i.e. sub category in Ponds &amp; Horti plantation</a:t>
                      </a:r>
                      <a:endParaRPr kumimoji="0" lang="en-US" sz="18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79375" marR="0" lvl="0" indent="0" algn="just" defTabSz="914400" rtl="0" eaLnBrk="1" fontAlgn="base" latinLnBrk="0" hangingPunct="1">
                        <a:lnSpc>
                          <a:spcPct val="115000"/>
                        </a:lnSpc>
                        <a:spcBef>
                          <a:spcPct val="0"/>
                        </a:spcBef>
                        <a:spcAft>
                          <a:spcPts val="1000"/>
                        </a:spcAft>
                        <a:buClrTx/>
                        <a:buSzTx/>
                        <a:buFontTx/>
                        <a:buNone/>
                        <a:tabLst/>
                      </a:pPr>
                      <a:r>
                        <a:rPr kumimoji="0" lang="en-US" sz="1800" b="0" i="0" u="none" strike="noStrike" cap="none" normalizeH="0" baseline="0">
                          <a:ln>
                            <a:noFill/>
                          </a:ln>
                          <a:solidFill>
                            <a:schemeClr val="tx1"/>
                          </a:solidFill>
                          <a:effectLst/>
                          <a:latin typeface="Calibri" pitchFamily="34" charset="0"/>
                          <a:cs typeface="Calibri" pitchFamily="34" charset="0"/>
                        </a:rPr>
                        <a:t>ii)End to end analysis of delay in payments</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436563"/>
          </a:xfrm>
          <a:solidFill>
            <a:schemeClr val="bg2">
              <a:lumMod val="90000"/>
            </a:schemeClr>
          </a:solidFill>
        </p:spPr>
        <p:txBody>
          <a:bodyPr rtlCol="0" anchor="t">
            <a:normAutofit/>
          </a:bodyPr>
          <a:lstStyle/>
          <a:p>
            <a:pPr eaLnBrk="1" fontAlgn="auto" hangingPunct="1">
              <a:spcAft>
                <a:spcPts val="0"/>
              </a:spcAft>
              <a:defRPr/>
            </a:pPr>
            <a:r>
              <a:rPr lang="en-US" altLang="en-US" sz="2100" dirty="0">
                <a:solidFill>
                  <a:srgbClr val="C00000"/>
                </a:solidFill>
                <a:latin typeface="Century Schoolbook" pitchFamily="18" charset="0"/>
                <a:sym typeface="Titillium Web" charset="0"/>
              </a:rPr>
              <a:t>State-wise topics selected for Research Studies</a:t>
            </a:r>
            <a:endParaRPr lang="en-IN" altLang="en-US" sz="2100" dirty="0">
              <a:solidFill>
                <a:srgbClr val="C00000"/>
              </a:solidFill>
              <a:latin typeface="Century Schoolbook" pitchFamily="18" charset="0"/>
              <a:sym typeface="Titillium Web" charset="0"/>
            </a:endParaRPr>
          </a:p>
        </p:txBody>
      </p:sp>
      <p:graphicFrame>
        <p:nvGraphicFramePr>
          <p:cNvPr id="5" name="Table 4"/>
          <p:cNvGraphicFramePr>
            <a:graphicFrameLocks noGrp="1"/>
          </p:cNvGraphicFramePr>
          <p:nvPr/>
        </p:nvGraphicFramePr>
        <p:xfrm>
          <a:off x="152400" y="685800"/>
          <a:ext cx="8915400" cy="4206875"/>
        </p:xfrm>
        <a:graphic>
          <a:graphicData uri="http://schemas.openxmlformats.org/drawingml/2006/table">
            <a:tbl>
              <a:tblPr/>
              <a:tblGrid>
                <a:gridCol w="650875">
                  <a:extLst>
                    <a:ext uri="{9D8B030D-6E8A-4147-A177-3AD203B41FA5}"/>
                  </a:extLst>
                </a:gridCol>
                <a:gridCol w="1441450">
                  <a:extLst>
                    <a:ext uri="{9D8B030D-6E8A-4147-A177-3AD203B41FA5}"/>
                  </a:extLst>
                </a:gridCol>
                <a:gridCol w="6823075">
                  <a:extLst>
                    <a:ext uri="{9D8B030D-6E8A-4147-A177-3AD203B41FA5}"/>
                  </a:extLst>
                </a:gridCol>
              </a:tblGrid>
              <a:tr h="35057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Calibri" pitchFamily="34" charset="0"/>
                        </a:rPr>
                        <a:t>#</a:t>
                      </a:r>
                      <a:endParaRPr kumimoji="0" lang="en-US" sz="20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a:ln>
                            <a:noFill/>
                          </a:ln>
                          <a:solidFill>
                            <a:schemeClr val="tx1"/>
                          </a:solidFill>
                          <a:effectLst/>
                          <a:latin typeface="Calibri" pitchFamily="34" charset="0"/>
                          <a:cs typeface="Calibri" pitchFamily="34" charset="0"/>
                        </a:rPr>
                        <a:t>States </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a:ln>
                            <a:noFill/>
                          </a:ln>
                          <a:solidFill>
                            <a:schemeClr val="tx1"/>
                          </a:solidFill>
                          <a:effectLst/>
                          <a:latin typeface="Calibri" pitchFamily="34" charset="0"/>
                          <a:cs typeface="Calibri" pitchFamily="34" charset="0"/>
                        </a:rPr>
                        <a:t>Topic</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40229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12.</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West Bengal</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i)Study on demand and allocation of works with reference to households completing 100 days and households working for less than 15 days</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79375" marR="0" lvl="0" indent="0" algn="just"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ii)Learning from the best practices</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70114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13.</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Haryana</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15000"/>
                        </a:lnSpc>
                        <a:spcBef>
                          <a:spcPct val="0"/>
                        </a:spcBef>
                        <a:spcAft>
                          <a:spcPct val="0"/>
                        </a:spcAft>
                        <a:buClrTx/>
                        <a:buSzTx/>
                        <a:buFont typeface="Calibri" pitchFamily="34" charset="0"/>
                        <a:buAutoNum type="romanLcParenR"/>
                        <a:tabLst/>
                      </a:pPr>
                      <a:r>
                        <a:rPr kumimoji="0" lang="en-US" sz="2000" b="0" i="0" u="none" strike="noStrike" cap="none" normalizeH="0" baseline="0">
                          <a:ln>
                            <a:noFill/>
                          </a:ln>
                          <a:solidFill>
                            <a:schemeClr val="tx1"/>
                          </a:solidFill>
                          <a:effectLst/>
                          <a:latin typeface="Calibri" pitchFamily="34" charset="0"/>
                          <a:cs typeface="Calibri" pitchFamily="34" charset="0"/>
                        </a:rPr>
                        <a:t>Awareness about work entitlements among workers</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p>
                      <a:pPr marL="342900" marR="0" lvl="0" indent="-342900" algn="just" defTabSz="914400" rtl="0" eaLnBrk="1" fontAlgn="base" latinLnBrk="0" hangingPunct="1">
                        <a:lnSpc>
                          <a:spcPct val="115000"/>
                        </a:lnSpc>
                        <a:spcBef>
                          <a:spcPct val="0"/>
                        </a:spcBef>
                        <a:spcAft>
                          <a:spcPts val="1000"/>
                        </a:spcAft>
                        <a:buClrTx/>
                        <a:buSzTx/>
                        <a:buFont typeface="Calibri" pitchFamily="34" charset="0"/>
                        <a:buAutoNum type="romanLcParenR"/>
                        <a:tabLst/>
                      </a:pPr>
                      <a:r>
                        <a:rPr kumimoji="0" lang="en-US" sz="2000" b="0" i="0" u="none" strike="noStrike" cap="none" normalizeH="0" baseline="0">
                          <a:ln>
                            <a:noFill/>
                          </a:ln>
                          <a:solidFill>
                            <a:schemeClr val="tx1"/>
                          </a:solidFill>
                          <a:effectLst/>
                          <a:latin typeface="Calibri" pitchFamily="34" charset="0"/>
                          <a:cs typeface="Calibri" pitchFamily="34" charset="0"/>
                        </a:rPr>
                        <a:t>SHG groups and their utilization of MGNREGA</a:t>
                      </a: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40229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14.</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Sikkim</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ea typeface="Times New Roman" pitchFamily="18" charset="0"/>
                          <a:cs typeface="Calibri" pitchFamily="34" charset="0"/>
                        </a:rPr>
                        <a:t>Impact assessment on Technical quality and Economic Assessment of the Category B ( Individual assets for vulnerable sections) under Mahatma Gandhi NREGA and their impact on improving the income status of the beneficiary Household” </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5057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a:ln>
                            <a:noFill/>
                          </a:ln>
                          <a:solidFill>
                            <a:schemeClr val="tx1"/>
                          </a:solidFill>
                          <a:effectLst/>
                          <a:latin typeface="Calibri" pitchFamily="34" charset="0"/>
                          <a:cs typeface="Calibri" pitchFamily="34" charset="0"/>
                        </a:rPr>
                        <a:t>15.</a:t>
                      </a:r>
                      <a:endParaRPr kumimoji="0" lang="en-US" sz="2000" b="0" i="0" u="none" strike="noStrike" cap="none" normalizeH="0" baseline="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Calibri" pitchFamily="34" charset="0"/>
                        </a:rPr>
                        <a:t>Bihar</a:t>
                      </a:r>
                      <a:endParaRPr kumimoji="0" lang="en-US" sz="20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9375" marR="0" lvl="0" indent="0" algn="l" defTabSz="914400" rtl="0" eaLnBrk="1" fontAlgn="base" latinLnBrk="0" hangingPunct="1">
                        <a:lnSpc>
                          <a:spcPct val="115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Calibri" pitchFamily="34" charset="0"/>
                        </a:rPr>
                        <a:t>Reasons for low demand under MGNREGA </a:t>
                      </a:r>
                      <a:endParaRPr kumimoji="0" lang="en-US" sz="2000" b="0" i="0" u="none" strike="noStrike" cap="none" normalizeH="0" baseline="0" dirty="0">
                        <a:ln>
                          <a:noFill/>
                        </a:ln>
                        <a:solidFill>
                          <a:schemeClr val="tx1"/>
                        </a:solidFill>
                        <a:effectLst/>
                        <a:latin typeface="Calibri" pitchFamily="34" charset="0"/>
                        <a:ea typeface="Calibri" pitchFamily="34" charset="0"/>
                        <a:cs typeface="Mangal" pitchFamily="18" charset="0"/>
                      </a:endParaRPr>
                    </a:p>
                  </a:txBody>
                  <a:tcPr marL="54773" marR="547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772400" cy="3505200"/>
          </a:xfrm>
        </p:spPr>
        <p:txBody>
          <a:bodyPr/>
          <a:lstStyle/>
          <a:p>
            <a:pPr>
              <a:defRPr/>
            </a:pPr>
            <a:r>
              <a:rPr lang="en-US" sz="8000" i="1" dirty="0">
                <a:solidFill>
                  <a:schemeClr val="accent2">
                    <a:lumMod val="50000"/>
                  </a:schemeClr>
                </a:solidFill>
                <a:latin typeface="Californian FB" pitchFamily="18" charset="0"/>
              </a:rPr>
              <a:t>Mapping of Manual Casual </a:t>
            </a:r>
            <a:r>
              <a:rPr lang="en-US" sz="8000" i="1" dirty="0" err="1">
                <a:solidFill>
                  <a:schemeClr val="accent2">
                    <a:lumMod val="50000"/>
                  </a:schemeClr>
                </a:solidFill>
                <a:latin typeface="Californian FB" pitchFamily="18" charset="0"/>
              </a:rPr>
              <a:t>Labour</a:t>
            </a:r>
            <a:r>
              <a:rPr lang="en-US" sz="8000" i="1" dirty="0">
                <a:solidFill>
                  <a:schemeClr val="accent2">
                    <a:lumMod val="50000"/>
                  </a:schemeClr>
                </a:solidFill>
                <a:latin typeface="Californian FB" pitchFamily="18" charset="0"/>
              </a:rPr>
              <a:t> as per SECC</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436563"/>
          </a:xfrm>
          <a:solidFill>
            <a:schemeClr val="bg2">
              <a:lumMod val="90000"/>
            </a:schemeClr>
          </a:solidFill>
        </p:spPr>
        <p:txBody>
          <a:bodyPr rtlCol="0" anchor="t">
            <a:normAutofit fontScale="90000"/>
          </a:bodyPr>
          <a:lstStyle/>
          <a:p>
            <a:pPr eaLnBrk="1" fontAlgn="auto" hangingPunct="1">
              <a:spcAft>
                <a:spcPts val="0"/>
              </a:spcAft>
              <a:defRPr/>
            </a:pPr>
            <a:r>
              <a:rPr lang="en-IN" altLang="en-US" sz="2300" dirty="0">
                <a:solidFill>
                  <a:srgbClr val="C00000"/>
                </a:solidFill>
                <a:latin typeface="Century Schoolbook" pitchFamily="18" charset="0"/>
                <a:sym typeface="Titillium Web" charset="0"/>
              </a:rPr>
              <a:t>Status of mapping Manual Casual Labour </a:t>
            </a:r>
          </a:p>
        </p:txBody>
      </p:sp>
      <p:graphicFrame>
        <p:nvGraphicFramePr>
          <p:cNvPr id="6" name="Table 5"/>
          <p:cNvGraphicFramePr>
            <a:graphicFrameLocks noGrp="1"/>
          </p:cNvGraphicFramePr>
          <p:nvPr/>
        </p:nvGraphicFramePr>
        <p:xfrm>
          <a:off x="1219200" y="457200"/>
          <a:ext cx="6858000" cy="6400800"/>
        </p:xfrm>
        <a:graphic>
          <a:graphicData uri="http://schemas.openxmlformats.org/drawingml/2006/table">
            <a:tbl>
              <a:tblPr/>
              <a:tblGrid>
                <a:gridCol w="571937">
                  <a:extLst>
                    <a:ext uri="{9D8B030D-6E8A-4147-A177-3AD203B41FA5}"/>
                  </a:extLst>
                </a:gridCol>
                <a:gridCol w="2095062">
                  <a:extLst>
                    <a:ext uri="{9D8B030D-6E8A-4147-A177-3AD203B41FA5}"/>
                  </a:extLst>
                </a:gridCol>
                <a:gridCol w="1295400">
                  <a:extLst>
                    <a:ext uri="{9D8B030D-6E8A-4147-A177-3AD203B41FA5}"/>
                  </a:extLst>
                </a:gridCol>
                <a:gridCol w="1027388">
                  <a:extLst>
                    <a:ext uri="{9D8B030D-6E8A-4147-A177-3AD203B41FA5}"/>
                  </a:extLst>
                </a:gridCol>
                <a:gridCol w="865238">
                  <a:extLst>
                    <a:ext uri="{9D8B030D-6E8A-4147-A177-3AD203B41FA5}"/>
                  </a:extLst>
                </a:gridCol>
                <a:gridCol w="1002974">
                  <a:extLst>
                    <a:ext uri="{9D8B030D-6E8A-4147-A177-3AD203B41FA5}"/>
                  </a:extLst>
                </a:gridCol>
              </a:tblGrid>
              <a:tr h="365760">
                <a:tc>
                  <a:txBody>
                    <a:bodyPr/>
                    <a:lstStyle/>
                    <a:p>
                      <a:pPr algn="ctr" fontAlgn="b"/>
                      <a:r>
                        <a:rPr lang="en-US" sz="1150" b="1" i="0" u="none" strike="noStrike">
                          <a:solidFill>
                            <a:srgbClr val="000000"/>
                          </a:solidFill>
                          <a:latin typeface="Verdana"/>
                        </a:rPr>
                        <a:t>S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1" i="0" u="none" strike="noStrike">
                          <a:solidFill>
                            <a:srgbClr val="000000"/>
                          </a:solidFill>
                          <a:latin typeface="Verdana"/>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1" i="0" u="none" strike="noStrike">
                          <a:solidFill>
                            <a:srgbClr val="000000"/>
                          </a:solidFill>
                          <a:latin typeface="Verdana"/>
                        </a:rPr>
                        <a:t>Total Landless Casual Labour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1" i="0" u="none" strike="noStrike">
                          <a:solidFill>
                            <a:srgbClr val="000000"/>
                          </a:solidFill>
                          <a:latin typeface="Verdana"/>
                        </a:rPr>
                        <a:t>Total HH Surveyed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1" i="0" u="none" strike="noStrike">
                          <a:solidFill>
                            <a:srgbClr val="000000"/>
                          </a:solidFill>
                          <a:latin typeface="Verdana"/>
                        </a:rPr>
                        <a:t>% HH Surveyed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50" b="1" i="0" u="none" strike="noStrike">
                          <a:solidFill>
                            <a:srgbClr val="000000"/>
                          </a:solidFill>
                          <a:latin typeface="Verdana"/>
                        </a:rPr>
                        <a:t>Willing for Jobcard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5436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5436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6600"/>
                          </a:solidFill>
                          <a:latin typeface="Verdana"/>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1565616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385021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1150" b="0" i="0" u="none" strike="noStrike">
                          <a:solidFill>
                            <a:srgbClr val="000000"/>
                          </a:solidFill>
                          <a:latin typeface="Verdana"/>
                        </a:rPr>
                        <a:t>1571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63836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13207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TAMILNADU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3765979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441641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4407905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394099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4173705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312826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2064507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154470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1288973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94264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1617756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107462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1215449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75096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3169043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187225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1200677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70127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140477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8180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6249552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251502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7108676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276452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1907282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71866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707741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26601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953081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35464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50251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1668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835183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14129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190574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8916621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59043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221073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JAMMU &amp;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127552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14344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3417678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11843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ANDAMAN &amp; NICOBAR ISLANDS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7752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24225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FF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150" b="0" i="0" u="none" strike="noStrike">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80">
                <a:tc>
                  <a:txBody>
                    <a:bodyPr/>
                    <a:lstStyle/>
                    <a:p>
                      <a:pPr algn="ctr" fontAlgn="b"/>
                      <a:r>
                        <a:rPr lang="en-US" sz="1150" b="0" i="0" u="none" strike="noStrike">
                          <a:solidFill>
                            <a:srgbClr val="000000"/>
                          </a:solidFill>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50" b="1" i="0" u="none" strike="noStrike">
                          <a:solidFill>
                            <a:srgbClr val="000000"/>
                          </a:solidFill>
                          <a:latin typeface="Verdan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55448122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2990008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a:solidFill>
                            <a:srgbClr val="000000"/>
                          </a:solidFill>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50" b="1" i="0" u="none" strike="noStrike" dirty="0">
                          <a:solidFill>
                            <a:srgbClr val="000000"/>
                          </a:solidFill>
                          <a:latin typeface="Verdana"/>
                        </a:rPr>
                        <a:t>5373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772400" cy="3505200"/>
          </a:xfrm>
        </p:spPr>
        <p:txBody>
          <a:bodyPr/>
          <a:lstStyle/>
          <a:p>
            <a:pPr>
              <a:defRPr/>
            </a:pPr>
            <a:r>
              <a:rPr lang="en-US" sz="8000" i="1" dirty="0">
                <a:solidFill>
                  <a:schemeClr val="accent2">
                    <a:lumMod val="50000"/>
                  </a:schemeClr>
                </a:solidFill>
                <a:latin typeface="Californian FB" pitchFamily="18" charset="0"/>
              </a:rPr>
              <a:t>Planning of </a:t>
            </a:r>
            <a:br>
              <a:rPr lang="en-US" sz="8000" i="1" dirty="0">
                <a:solidFill>
                  <a:schemeClr val="accent2">
                    <a:lumMod val="50000"/>
                  </a:schemeClr>
                </a:solidFill>
                <a:latin typeface="Californian FB" pitchFamily="18" charset="0"/>
              </a:rPr>
            </a:br>
            <a:r>
              <a:rPr lang="en-US" sz="8000" i="1" dirty="0">
                <a:solidFill>
                  <a:schemeClr val="accent2">
                    <a:lumMod val="50000"/>
                  </a:schemeClr>
                </a:solidFill>
                <a:latin typeface="Californian FB" pitchFamily="18" charset="0"/>
              </a:rPr>
              <a:t>FY 2017-18</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436563"/>
          </a:xfrm>
          <a:solidFill>
            <a:schemeClr val="bg2">
              <a:lumMod val="90000"/>
            </a:schemeClr>
          </a:solidFill>
        </p:spPr>
        <p:txBody>
          <a:bodyPr rtlCol="0" anchor="t">
            <a:noAutofit/>
          </a:bodyPr>
          <a:lstStyle/>
          <a:p>
            <a:pPr eaLnBrk="1" fontAlgn="auto" hangingPunct="1">
              <a:spcAft>
                <a:spcPts val="0"/>
              </a:spcAft>
              <a:defRPr/>
            </a:pPr>
            <a:r>
              <a:rPr lang="en-IN" altLang="en-US" sz="2400" dirty="0">
                <a:solidFill>
                  <a:srgbClr val="C00000"/>
                </a:solidFill>
                <a:latin typeface="Century Schoolbook" pitchFamily="18" charset="0"/>
                <a:sym typeface="Titillium Web" charset="0"/>
              </a:rPr>
              <a:t>Data entry status of LB for FY 2017-18</a:t>
            </a:r>
          </a:p>
        </p:txBody>
      </p:sp>
      <p:pic>
        <p:nvPicPr>
          <p:cNvPr id="154627" name="Picture 1"/>
          <p:cNvPicPr>
            <a:picLocks noChangeAspect="1" noChangeArrowheads="1"/>
          </p:cNvPicPr>
          <p:nvPr/>
        </p:nvPicPr>
        <p:blipFill>
          <a:blip r:embed="rId2"/>
          <a:srcRect/>
          <a:stretch>
            <a:fillRect/>
          </a:stretch>
        </p:blipFill>
        <p:spPr bwMode="auto">
          <a:xfrm>
            <a:off x="914400" y="457200"/>
            <a:ext cx="7391400" cy="6400800"/>
          </a:xfrm>
          <a:prstGeom prst="rect">
            <a:avLst/>
          </a:prstGeom>
          <a:noFill/>
          <a:ln w="9525" algn="ctr">
            <a:noFill/>
            <a:miter lim="800000"/>
            <a:headEnd/>
            <a:tailEnd/>
          </a:ln>
        </p:spPr>
      </p:pic>
      <p:sp>
        <p:nvSpPr>
          <p:cNvPr id="154628" name="TextBox 3"/>
          <p:cNvSpPr txBox="1">
            <a:spLocks noChangeArrowheads="1"/>
          </p:cNvSpPr>
          <p:nvPr/>
        </p:nvSpPr>
        <p:spPr bwMode="auto">
          <a:xfrm>
            <a:off x="3429000" y="6629400"/>
            <a:ext cx="762000" cy="261938"/>
          </a:xfrm>
          <a:prstGeom prst="rect">
            <a:avLst/>
          </a:prstGeom>
          <a:solidFill>
            <a:schemeClr val="bg1"/>
          </a:solidFill>
          <a:ln w="9525">
            <a:noFill/>
            <a:miter lim="800000"/>
            <a:headEnd/>
            <a:tailEnd/>
          </a:ln>
        </p:spPr>
        <p:txBody>
          <a:bodyPr>
            <a:spAutoFit/>
          </a:bodyPr>
          <a:lstStyle/>
          <a:p>
            <a:r>
              <a:rPr lang="en-US" altLang="en-US" sz="1100"/>
              <a:t>262440</a:t>
            </a:r>
            <a:endParaRPr lang="en-IN" altLang="en-US" sz="1100"/>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Pending CAG </a:t>
            </a:r>
            <a:r>
              <a:rPr lang="en-US" sz="8000" i="1" dirty="0" err="1">
                <a:solidFill>
                  <a:schemeClr val="accent2">
                    <a:lumMod val="50000"/>
                  </a:schemeClr>
                </a:solidFill>
                <a:latin typeface="Californian FB" pitchFamily="18" charset="0"/>
              </a:rPr>
              <a:t>Paras</a:t>
            </a:r>
            <a:r>
              <a:rPr lang="en-US" sz="8000" i="1" dirty="0">
                <a:solidFill>
                  <a:schemeClr val="accent2">
                    <a:lumMod val="50000"/>
                  </a:schemeClr>
                </a:solidFill>
                <a:latin typeface="Californian FB" pitchFamily="18" charset="0"/>
              </a:rPr>
              <a:t>’</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533400"/>
          </a:xfrm>
          <a:solidFill>
            <a:schemeClr val="bg2">
              <a:lumMod val="90000"/>
            </a:schemeClr>
          </a:solidFill>
        </p:spPr>
        <p:txBody>
          <a:bodyPr rtlCol="0" anchor="t">
            <a:normAutofit/>
          </a:bodyPr>
          <a:lstStyle/>
          <a:p>
            <a:pPr eaLnBrk="1" fontAlgn="auto" hangingPunct="1">
              <a:spcAft>
                <a:spcPts val="0"/>
              </a:spcAft>
              <a:defRPr/>
            </a:pPr>
            <a:r>
              <a:rPr lang="en-US" altLang="en-US" sz="2400" dirty="0">
                <a:solidFill>
                  <a:srgbClr val="C00000"/>
                </a:solidFill>
                <a:latin typeface="Century Schoolbook" pitchFamily="18" charset="0"/>
                <a:sym typeface="Titillium Web" charset="0"/>
              </a:rPr>
              <a:t>Pending C&amp;AG </a:t>
            </a:r>
            <a:r>
              <a:rPr lang="en-US" altLang="en-US" sz="2400" dirty="0" err="1">
                <a:solidFill>
                  <a:srgbClr val="C00000"/>
                </a:solidFill>
                <a:latin typeface="Century Schoolbook" pitchFamily="18" charset="0"/>
                <a:sym typeface="Titillium Web" charset="0"/>
              </a:rPr>
              <a:t>paras</a:t>
            </a:r>
            <a:r>
              <a:rPr lang="en-US" altLang="en-US" sz="2400" dirty="0">
                <a:solidFill>
                  <a:srgbClr val="C00000"/>
                </a:solidFill>
                <a:latin typeface="Century Schoolbook" pitchFamily="18" charset="0"/>
                <a:sym typeface="Titillium Web" charset="0"/>
              </a:rPr>
              <a:t> awaited for reply</a:t>
            </a:r>
            <a:endParaRPr lang="en-IN" altLang="en-US" sz="2400" dirty="0">
              <a:solidFill>
                <a:srgbClr val="C00000"/>
              </a:solidFill>
              <a:latin typeface="Century Schoolbook" pitchFamily="18" charset="0"/>
              <a:sym typeface="Titillium Web" charset="0"/>
            </a:endParaRPr>
          </a:p>
        </p:txBody>
      </p:sp>
      <p:graphicFrame>
        <p:nvGraphicFramePr>
          <p:cNvPr id="4" name="Table 3"/>
          <p:cNvGraphicFramePr>
            <a:graphicFrameLocks noGrp="1"/>
          </p:cNvGraphicFramePr>
          <p:nvPr/>
        </p:nvGraphicFramePr>
        <p:xfrm>
          <a:off x="304800" y="609600"/>
          <a:ext cx="8534400" cy="5789613"/>
        </p:xfrm>
        <a:graphic>
          <a:graphicData uri="http://schemas.openxmlformats.org/drawingml/2006/table">
            <a:tbl>
              <a:tblPr/>
              <a:tblGrid>
                <a:gridCol w="656492">
                  <a:extLst>
                    <a:ext uri="{9D8B030D-6E8A-4147-A177-3AD203B41FA5}"/>
                  </a:extLst>
                </a:gridCol>
                <a:gridCol w="2537254">
                  <a:extLst>
                    <a:ext uri="{9D8B030D-6E8A-4147-A177-3AD203B41FA5}"/>
                  </a:extLst>
                </a:gridCol>
                <a:gridCol w="5340654">
                  <a:extLst>
                    <a:ext uri="{9D8B030D-6E8A-4147-A177-3AD203B41FA5}"/>
                  </a:extLst>
                </a:gridCol>
              </a:tblGrid>
              <a:tr h="374746">
                <a:tc>
                  <a:txBody>
                    <a:bodyPr/>
                    <a:lstStyle/>
                    <a:p>
                      <a:pPr algn="ctr" fontAlgn="ctr"/>
                      <a:r>
                        <a:rPr lang="en-US" sz="1700" b="1" i="0" u="none" strike="noStrike">
                          <a:solidFill>
                            <a:srgbClr val="000000"/>
                          </a:solidFill>
                          <a:latin typeface="Merriweather"/>
                        </a:rPr>
                        <a:t>S.No</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700" b="1" i="0" u="none" strike="noStrike">
                          <a:solidFill>
                            <a:srgbClr val="000000"/>
                          </a:solidFill>
                          <a:latin typeface="Merriweather"/>
                        </a:rPr>
                        <a:t>State / UT</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700" b="1" i="0" u="none" strike="noStrike">
                          <a:solidFill>
                            <a:srgbClr val="000000"/>
                          </a:solidFill>
                          <a:latin typeface="Merriweather"/>
                        </a:rPr>
                        <a:t>Pending Paras</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712018">
                <a:tc>
                  <a:txBody>
                    <a:bodyPr/>
                    <a:lstStyle/>
                    <a:p>
                      <a:pPr algn="ctr" fontAlgn="ctr"/>
                      <a:r>
                        <a:rPr lang="en-US" sz="1700" b="0" i="0" u="none" strike="noStrike">
                          <a:solidFill>
                            <a:srgbClr val="000000"/>
                          </a:solidFill>
                          <a:latin typeface="Merriweather"/>
                        </a:rPr>
                        <a:t>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Andaman And Nicobar Islands</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4.6, 11.8.1, 11.8.4</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6010">
                <a:tc>
                  <a:txBody>
                    <a:bodyPr/>
                    <a:lstStyle/>
                    <a:p>
                      <a:pPr algn="ctr" fontAlgn="ctr"/>
                      <a:r>
                        <a:rPr lang="en-US" sz="1700" b="0" i="0" u="none" strike="noStrike">
                          <a:solidFill>
                            <a:srgbClr val="000000"/>
                          </a:solidFill>
                          <a:latin typeface="Merriweather"/>
                        </a:rPr>
                        <a:t>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Andhra Pradesh</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6.3.1, 7.5.4</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12018">
                <a:tc>
                  <a:txBody>
                    <a:bodyPr/>
                    <a:lstStyle/>
                    <a:p>
                      <a:pPr algn="ctr" fontAlgn="ctr"/>
                      <a:r>
                        <a:rPr lang="en-US" sz="1700" b="0" i="0" u="none" strike="noStrike">
                          <a:solidFill>
                            <a:srgbClr val="000000"/>
                          </a:solidFill>
                          <a:latin typeface="Merriweather"/>
                        </a:rPr>
                        <a:t>3</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Arunachal Pradesh</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700" b="0" i="0" u="none" strike="noStrike">
                          <a:solidFill>
                            <a:srgbClr val="000000"/>
                          </a:solidFill>
                          <a:latin typeface="Merriweather"/>
                        </a:rPr>
                        <a:t>3.2.9, 4.6, 6.6, 8.3, 8.10, 8.14 (Annexure-8O), 8.16, 8.19, 9.2, 10.5, 11.4, 11.5, 11.8.1,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86745">
                <a:tc>
                  <a:txBody>
                    <a:bodyPr/>
                    <a:lstStyle/>
                    <a:p>
                      <a:pPr algn="ctr" fontAlgn="ctr"/>
                      <a:r>
                        <a:rPr lang="en-US" sz="1700" b="0" i="0" u="none" strike="noStrike">
                          <a:solidFill>
                            <a:srgbClr val="000000"/>
                          </a:solidFill>
                          <a:latin typeface="Merriweather"/>
                        </a:rPr>
                        <a:t>4</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Assam</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5.8, 5.11 (Case Study), 5.15, 5.17, 6.3.2 (Case Study), 6.6, 7.5.4, 8.9, 8.17, 9.2, 11.5, 11.8.1, 11.9.2, 11.10</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068027">
                <a:tc>
                  <a:txBody>
                    <a:bodyPr/>
                    <a:lstStyle/>
                    <a:p>
                      <a:pPr algn="ctr" fontAlgn="ctr"/>
                      <a:r>
                        <a:rPr lang="en-US" sz="1700" b="0" i="0" u="none" strike="noStrike">
                          <a:solidFill>
                            <a:srgbClr val="000000"/>
                          </a:solidFill>
                          <a:latin typeface="Merriweather"/>
                        </a:rPr>
                        <a:t>5</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Bihar</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7.3.2 (Case Study), 7.5.2, 7.5.4, 7.5.6, 7.5.7, 8.2, 8.3,   8.6, 8.10, 8.13, 8.16, 8.20, 11.4, 11.6, 11.8.2, 11.8.5, 11.9.1,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6010">
                <a:tc>
                  <a:txBody>
                    <a:bodyPr/>
                    <a:lstStyle/>
                    <a:p>
                      <a:pPr algn="ctr" fontAlgn="ctr"/>
                      <a:r>
                        <a:rPr lang="en-US" sz="1700" b="0" i="0" u="none" strike="noStrike">
                          <a:solidFill>
                            <a:srgbClr val="000000"/>
                          </a:solidFill>
                          <a:latin typeface="Merriweather"/>
                        </a:rPr>
                        <a:t>6</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Chhattisgarh</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4.6, 5.11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6010">
                <a:tc>
                  <a:txBody>
                    <a:bodyPr/>
                    <a:lstStyle/>
                    <a:p>
                      <a:pPr algn="ctr" fontAlgn="ctr"/>
                      <a:r>
                        <a:rPr lang="en-US" sz="1700" b="0" i="0" u="none" strike="noStrike">
                          <a:solidFill>
                            <a:srgbClr val="000000"/>
                          </a:solidFill>
                          <a:latin typeface="Merriweather"/>
                        </a:rPr>
                        <a:t>7</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Dadra And Nagar Haveli</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4.3, 4.6, 8.2, 10.5, 11.6, 11.8.1, 11.9.2, 11.10</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6010">
                <a:tc>
                  <a:txBody>
                    <a:bodyPr/>
                    <a:lstStyle/>
                    <a:p>
                      <a:pPr algn="ctr" fontAlgn="ctr"/>
                      <a:r>
                        <a:rPr lang="en-US" sz="1700" b="0" i="0" u="none" strike="noStrike">
                          <a:solidFill>
                            <a:srgbClr val="000000"/>
                          </a:solidFill>
                          <a:latin typeface="Merriweather"/>
                        </a:rPr>
                        <a:t>8</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Goa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4.6, 11.3.1, 11.6, 11.8.1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6010">
                <a:tc>
                  <a:txBody>
                    <a:bodyPr/>
                    <a:lstStyle/>
                    <a:p>
                      <a:pPr algn="ctr" fontAlgn="ctr"/>
                      <a:r>
                        <a:rPr lang="en-US" sz="1700" b="0" i="0" u="none" strike="noStrike">
                          <a:solidFill>
                            <a:srgbClr val="000000"/>
                          </a:solidFill>
                          <a:latin typeface="Merriweather"/>
                        </a:rPr>
                        <a:t>9</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Gujarat</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7.5.4, 11.2.1, 11.3.1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56010">
                <a:tc>
                  <a:txBody>
                    <a:bodyPr/>
                    <a:lstStyle/>
                    <a:p>
                      <a:pPr algn="ctr" fontAlgn="ctr"/>
                      <a:r>
                        <a:rPr lang="en-US" sz="1700" b="0" i="0" u="none" strike="noStrike">
                          <a:solidFill>
                            <a:srgbClr val="000000"/>
                          </a:solidFill>
                          <a:latin typeface="Merriweather"/>
                        </a:rPr>
                        <a:t>10</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Haryana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dirty="0">
                          <a:solidFill>
                            <a:srgbClr val="000000"/>
                          </a:solidFill>
                          <a:latin typeface="Merriweather"/>
                        </a:rPr>
                        <a:t>4.6, 7.5.4, 11.3.1, 11.8.1, 11.8.4, 11.9.2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533400"/>
          </a:xfrm>
          <a:solidFill>
            <a:schemeClr val="bg2">
              <a:lumMod val="90000"/>
            </a:schemeClr>
          </a:solidFill>
        </p:spPr>
        <p:txBody>
          <a:bodyPr rtlCol="0" anchor="t">
            <a:normAutofit/>
          </a:bodyPr>
          <a:lstStyle/>
          <a:p>
            <a:pPr eaLnBrk="1" fontAlgn="auto" hangingPunct="1">
              <a:spcAft>
                <a:spcPts val="0"/>
              </a:spcAft>
              <a:defRPr/>
            </a:pPr>
            <a:r>
              <a:rPr lang="en-US" altLang="en-US" sz="2400" dirty="0">
                <a:solidFill>
                  <a:srgbClr val="C00000"/>
                </a:solidFill>
                <a:latin typeface="Century Schoolbook" pitchFamily="18" charset="0"/>
                <a:sym typeface="Titillium Web" charset="0"/>
              </a:rPr>
              <a:t>Pending C&amp;AG </a:t>
            </a:r>
            <a:r>
              <a:rPr lang="en-US" altLang="en-US" sz="2400" dirty="0" err="1">
                <a:solidFill>
                  <a:srgbClr val="C00000"/>
                </a:solidFill>
                <a:latin typeface="Century Schoolbook" pitchFamily="18" charset="0"/>
                <a:sym typeface="Titillium Web" charset="0"/>
              </a:rPr>
              <a:t>paras</a:t>
            </a:r>
            <a:r>
              <a:rPr lang="en-US" altLang="en-US" sz="2400" dirty="0">
                <a:solidFill>
                  <a:srgbClr val="C00000"/>
                </a:solidFill>
                <a:latin typeface="Century Schoolbook" pitchFamily="18" charset="0"/>
                <a:sym typeface="Titillium Web" charset="0"/>
              </a:rPr>
              <a:t> awaited for reply</a:t>
            </a:r>
            <a:endParaRPr lang="en-IN" altLang="en-US" sz="2400" dirty="0">
              <a:solidFill>
                <a:srgbClr val="C00000"/>
              </a:solidFill>
              <a:latin typeface="Century Schoolbook" pitchFamily="18" charset="0"/>
              <a:sym typeface="Titillium Web" charset="0"/>
            </a:endParaRPr>
          </a:p>
        </p:txBody>
      </p:sp>
      <p:graphicFrame>
        <p:nvGraphicFramePr>
          <p:cNvPr id="5" name="Table 4"/>
          <p:cNvGraphicFramePr>
            <a:graphicFrameLocks noGrp="1"/>
          </p:cNvGraphicFramePr>
          <p:nvPr/>
        </p:nvGraphicFramePr>
        <p:xfrm>
          <a:off x="304800" y="685800"/>
          <a:ext cx="8458200" cy="6029325"/>
        </p:xfrm>
        <a:graphic>
          <a:graphicData uri="http://schemas.openxmlformats.org/drawingml/2006/table">
            <a:tbl>
              <a:tblPr/>
              <a:tblGrid>
                <a:gridCol w="650631">
                  <a:extLst>
                    <a:ext uri="{9D8B030D-6E8A-4147-A177-3AD203B41FA5}"/>
                  </a:extLst>
                </a:gridCol>
                <a:gridCol w="2514600">
                  <a:extLst>
                    <a:ext uri="{9D8B030D-6E8A-4147-A177-3AD203B41FA5}"/>
                  </a:extLst>
                </a:gridCol>
                <a:gridCol w="5292969">
                  <a:extLst>
                    <a:ext uri="{9D8B030D-6E8A-4147-A177-3AD203B41FA5}"/>
                  </a:extLst>
                </a:gridCol>
              </a:tblGrid>
              <a:tr h="384732">
                <a:tc>
                  <a:txBody>
                    <a:bodyPr/>
                    <a:lstStyle/>
                    <a:p>
                      <a:pPr algn="ctr" fontAlgn="ctr"/>
                      <a:r>
                        <a:rPr lang="en-US" sz="1700" b="1" i="0" u="none" strike="noStrike">
                          <a:solidFill>
                            <a:srgbClr val="000000"/>
                          </a:solidFill>
                          <a:latin typeface="Merriweather"/>
                        </a:rPr>
                        <a:t>S.No</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700" b="1" i="0" u="none" strike="noStrike">
                          <a:solidFill>
                            <a:srgbClr val="000000"/>
                          </a:solidFill>
                          <a:latin typeface="Merriweather"/>
                        </a:rPr>
                        <a:t>State / UT</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700" b="1" i="0" u="none" strike="noStrike">
                          <a:solidFill>
                            <a:srgbClr val="000000"/>
                          </a:solidFill>
                          <a:latin typeface="Merriweather"/>
                        </a:rPr>
                        <a:t>Pending Paras</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65495">
                <a:tc>
                  <a:txBody>
                    <a:bodyPr/>
                    <a:lstStyle/>
                    <a:p>
                      <a:pPr algn="ctr" fontAlgn="ctr"/>
                      <a:r>
                        <a:rPr lang="en-US" sz="1700" b="0" i="0" u="none" strike="noStrike">
                          <a:solidFill>
                            <a:srgbClr val="000000"/>
                          </a:solidFill>
                          <a:latin typeface="Merriweather"/>
                        </a:rPr>
                        <a:t>11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Jammu And Kashmir</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3.5, 4.6, 8.10, 11.5, 11.9.2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461980">
                <a:tc>
                  <a:txBody>
                    <a:bodyPr/>
                    <a:lstStyle/>
                    <a:p>
                      <a:pPr algn="ctr" fontAlgn="ctr"/>
                      <a:r>
                        <a:rPr lang="en-US" sz="1700" b="0" i="0" u="none" strike="noStrike">
                          <a:solidFill>
                            <a:srgbClr val="000000"/>
                          </a:solidFill>
                          <a:latin typeface="Merriweather"/>
                        </a:rPr>
                        <a:t>12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Jharkhand</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5.11, 6.6, 7.3.6, 7.5.2, 7.5.4, 7.5.8, 8.5 (Annexure-8D), 8.5 (Annexure-8F), 8.6 (Case Study), 8.8 (Case Study), 8.17, 8.20, 11.3.1, 11.4, 11.5, 11.8.2, 11.8.4 (Case Study), 11.8.5, 11.10</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5495">
                <a:tc>
                  <a:txBody>
                    <a:bodyPr/>
                    <a:lstStyle/>
                    <a:p>
                      <a:pPr algn="ctr" fontAlgn="ctr"/>
                      <a:r>
                        <a:rPr lang="en-US" sz="1700" b="0" i="0" u="none" strike="noStrike">
                          <a:solidFill>
                            <a:srgbClr val="000000"/>
                          </a:solidFill>
                          <a:latin typeface="Merriweather"/>
                        </a:rPr>
                        <a:t>13</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Karnataka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4.6, 5.7, 6.3.1, 7.5.4, 11.2.1, 11.3.1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5495">
                <a:tc>
                  <a:txBody>
                    <a:bodyPr/>
                    <a:lstStyle/>
                    <a:p>
                      <a:pPr algn="ctr" fontAlgn="ctr"/>
                      <a:r>
                        <a:rPr lang="en-US" sz="1700" b="0" i="0" u="none" strike="noStrike">
                          <a:solidFill>
                            <a:srgbClr val="000000"/>
                          </a:solidFill>
                          <a:latin typeface="Merriweather"/>
                        </a:rPr>
                        <a:t>14</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Kerala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7.5.4, 8.19, 11.8.3</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5495">
                <a:tc>
                  <a:txBody>
                    <a:bodyPr/>
                    <a:lstStyle/>
                    <a:p>
                      <a:pPr algn="ctr" fontAlgn="ctr"/>
                      <a:r>
                        <a:rPr lang="en-US" sz="1700" b="0" i="0" u="none" strike="noStrike">
                          <a:solidFill>
                            <a:srgbClr val="000000"/>
                          </a:solidFill>
                          <a:latin typeface="Merriweather"/>
                        </a:rPr>
                        <a:t>15</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Lakshadweep</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7.5.8, 11.8.1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5495">
                <a:tc>
                  <a:txBody>
                    <a:bodyPr/>
                    <a:lstStyle/>
                    <a:p>
                      <a:pPr algn="ctr" fontAlgn="ctr"/>
                      <a:r>
                        <a:rPr lang="en-US" sz="1700" b="0" i="0" u="none" strike="noStrike">
                          <a:solidFill>
                            <a:srgbClr val="000000"/>
                          </a:solidFill>
                          <a:latin typeface="Merriweather"/>
                        </a:rPr>
                        <a:t>16</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Madhya Pradesh</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5.11, 11.2.1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527665">
                <a:tc>
                  <a:txBody>
                    <a:bodyPr/>
                    <a:lstStyle/>
                    <a:p>
                      <a:pPr algn="ctr" fontAlgn="ctr"/>
                      <a:r>
                        <a:rPr lang="en-US" sz="1700" b="0" i="0" u="none" strike="noStrike">
                          <a:solidFill>
                            <a:srgbClr val="000000"/>
                          </a:solidFill>
                          <a:latin typeface="Merriweather"/>
                        </a:rPr>
                        <a:t>17</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Maharashtra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700" b="0" i="0" u="none" strike="noStrike">
                          <a:solidFill>
                            <a:srgbClr val="000000"/>
                          </a:solidFill>
                          <a:latin typeface="Merriweather"/>
                        </a:rPr>
                        <a:t>4.2, 5.17, 8.3, 8.5 (Annexure-8D), 8.10, 8.15, 8.19, 11.3.1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5495">
                <a:tc>
                  <a:txBody>
                    <a:bodyPr/>
                    <a:lstStyle/>
                    <a:p>
                      <a:pPr algn="ctr" fontAlgn="ctr"/>
                      <a:r>
                        <a:rPr lang="en-US" sz="1700" b="0" i="0" u="none" strike="noStrike">
                          <a:solidFill>
                            <a:srgbClr val="000000"/>
                          </a:solidFill>
                          <a:latin typeface="Merriweather"/>
                        </a:rPr>
                        <a:t>18</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Meghalaya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4.6, 11.8.1, 11.9.2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65495">
                <a:tc>
                  <a:txBody>
                    <a:bodyPr/>
                    <a:lstStyle/>
                    <a:p>
                      <a:pPr algn="ctr" fontAlgn="ctr"/>
                      <a:r>
                        <a:rPr lang="en-US" sz="1700" b="0" i="0" u="none" strike="noStrike">
                          <a:solidFill>
                            <a:srgbClr val="000000"/>
                          </a:solidFill>
                          <a:latin typeface="Merriweather"/>
                        </a:rPr>
                        <a:t>19</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Mizoram</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5.8, 11.3.1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096484">
                <a:tc>
                  <a:txBody>
                    <a:bodyPr/>
                    <a:lstStyle/>
                    <a:p>
                      <a:pPr algn="ctr" fontAlgn="ctr"/>
                      <a:r>
                        <a:rPr lang="en-US" sz="1700" b="0" i="0" u="none" strike="noStrike">
                          <a:solidFill>
                            <a:srgbClr val="000000"/>
                          </a:solidFill>
                          <a:latin typeface="Merriweather"/>
                        </a:rPr>
                        <a:t>20</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a:solidFill>
                            <a:srgbClr val="000000"/>
                          </a:solidFill>
                          <a:latin typeface="Merriweather"/>
                        </a:rPr>
                        <a:t>Nagaland</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700" b="0" i="0" u="none" strike="noStrike" dirty="0">
                          <a:solidFill>
                            <a:srgbClr val="000000"/>
                          </a:solidFill>
                          <a:latin typeface="Merriweather"/>
                        </a:rPr>
                        <a:t>3.2.9, 3.5, 3.6 (Case Study), 4.6, 5.8, 7.5.8, 8.3, 8.8, 8.10, 8.11, 8.12, 8.14 (Annexure-8P), 8.15, 8.19, 8.20, 9.2, 10.5, 11.4, 11.5, 11.8.1, 11.8.2, 11.8.5</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J:\ \Album Final Photos\Farm Pond constructed in Tamil NAdu.jpg"/>
          <p:cNvPicPr>
            <a:picLocks noChangeAspect="1" noChangeArrowheads="1"/>
          </p:cNvPicPr>
          <p:nvPr/>
        </p:nvPicPr>
        <p:blipFill>
          <a:blip r:embed="rId2" cstate="email"/>
          <a:srcRect/>
          <a:stretch>
            <a:fillRect/>
          </a:stretch>
        </p:blipFill>
        <p:spPr bwMode="auto">
          <a:xfrm>
            <a:off x="0" y="152400"/>
            <a:ext cx="9144000" cy="6096000"/>
          </a:xfrm>
          <a:prstGeom prst="rect">
            <a:avLst/>
          </a:prstGeom>
          <a:noFill/>
          <a:ln w="9525">
            <a:noFill/>
            <a:miter lim="800000"/>
            <a:headEnd/>
            <a:tailEnd/>
          </a:ln>
        </p:spPr>
      </p:pic>
      <p:sp>
        <p:nvSpPr>
          <p:cNvPr id="29699" name="TextBox 2"/>
          <p:cNvSpPr txBox="1">
            <a:spLocks noChangeArrowheads="1"/>
          </p:cNvSpPr>
          <p:nvPr/>
        </p:nvSpPr>
        <p:spPr bwMode="auto">
          <a:xfrm>
            <a:off x="3352800" y="6324600"/>
            <a:ext cx="3048000" cy="369888"/>
          </a:xfrm>
          <a:prstGeom prst="rect">
            <a:avLst/>
          </a:prstGeom>
          <a:noFill/>
          <a:ln w="9525">
            <a:noFill/>
            <a:miter lim="800000"/>
            <a:headEnd/>
            <a:tailEnd/>
          </a:ln>
        </p:spPr>
        <p:txBody>
          <a:bodyPr>
            <a:spAutoFit/>
          </a:bodyPr>
          <a:lstStyle/>
          <a:p>
            <a:pPr algn="ctr"/>
            <a:r>
              <a:rPr lang="en-US" altLang="en-US"/>
              <a:t>Farm Pond, Tamil Nadu</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533400"/>
          </a:xfrm>
          <a:solidFill>
            <a:schemeClr val="bg2">
              <a:lumMod val="90000"/>
            </a:schemeClr>
          </a:solidFill>
        </p:spPr>
        <p:txBody>
          <a:bodyPr rtlCol="0" anchor="t">
            <a:normAutofit/>
          </a:bodyPr>
          <a:lstStyle/>
          <a:p>
            <a:pPr eaLnBrk="1" fontAlgn="auto" hangingPunct="1">
              <a:spcAft>
                <a:spcPts val="0"/>
              </a:spcAft>
              <a:defRPr/>
            </a:pPr>
            <a:r>
              <a:rPr lang="en-US" altLang="en-US" sz="2400" dirty="0">
                <a:solidFill>
                  <a:srgbClr val="C00000"/>
                </a:solidFill>
                <a:latin typeface="Century Schoolbook" pitchFamily="18" charset="0"/>
                <a:sym typeface="Titillium Web" charset="0"/>
              </a:rPr>
              <a:t>Pending C&amp;AG </a:t>
            </a:r>
            <a:r>
              <a:rPr lang="en-US" altLang="en-US" sz="2400" dirty="0" err="1">
                <a:solidFill>
                  <a:srgbClr val="C00000"/>
                </a:solidFill>
                <a:latin typeface="Century Schoolbook" pitchFamily="18" charset="0"/>
                <a:sym typeface="Titillium Web" charset="0"/>
              </a:rPr>
              <a:t>paras</a:t>
            </a:r>
            <a:r>
              <a:rPr lang="en-US" altLang="en-US" sz="2400" dirty="0">
                <a:solidFill>
                  <a:srgbClr val="C00000"/>
                </a:solidFill>
                <a:latin typeface="Century Schoolbook" pitchFamily="18" charset="0"/>
                <a:sym typeface="Titillium Web" charset="0"/>
              </a:rPr>
              <a:t> awaited for reply</a:t>
            </a:r>
            <a:endParaRPr lang="en-IN" altLang="en-US" sz="2400" dirty="0">
              <a:solidFill>
                <a:srgbClr val="C00000"/>
              </a:solidFill>
              <a:latin typeface="Century Schoolbook" pitchFamily="18" charset="0"/>
              <a:sym typeface="Titillium Web" charset="0"/>
            </a:endParaRPr>
          </a:p>
        </p:txBody>
      </p:sp>
      <p:graphicFrame>
        <p:nvGraphicFramePr>
          <p:cNvPr id="5" name="Table 4"/>
          <p:cNvGraphicFramePr>
            <a:graphicFrameLocks noGrp="1"/>
          </p:cNvGraphicFramePr>
          <p:nvPr/>
        </p:nvGraphicFramePr>
        <p:xfrm>
          <a:off x="304800" y="838200"/>
          <a:ext cx="8382000" cy="5486400"/>
        </p:xfrm>
        <a:graphic>
          <a:graphicData uri="http://schemas.openxmlformats.org/drawingml/2006/table">
            <a:tbl>
              <a:tblPr/>
              <a:tblGrid>
                <a:gridCol w="644769">
                  <a:extLst>
                    <a:ext uri="{9D8B030D-6E8A-4147-A177-3AD203B41FA5}"/>
                  </a:extLst>
                </a:gridCol>
                <a:gridCol w="2491946">
                  <a:extLst>
                    <a:ext uri="{9D8B030D-6E8A-4147-A177-3AD203B41FA5}"/>
                  </a:extLst>
                </a:gridCol>
                <a:gridCol w="5245285">
                  <a:extLst>
                    <a:ext uri="{9D8B030D-6E8A-4147-A177-3AD203B41FA5}"/>
                  </a:extLst>
                </a:gridCol>
              </a:tblGrid>
              <a:tr h="410966">
                <a:tc>
                  <a:txBody>
                    <a:bodyPr/>
                    <a:lstStyle/>
                    <a:p>
                      <a:pPr algn="ctr" fontAlgn="ctr"/>
                      <a:r>
                        <a:rPr lang="en-US" sz="1800" b="1" i="0" u="none" strike="noStrike">
                          <a:solidFill>
                            <a:srgbClr val="000000"/>
                          </a:solidFill>
                          <a:latin typeface="Merriweather"/>
                        </a:rPr>
                        <a:t>S.No</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1" i="0" u="none" strike="noStrike">
                          <a:solidFill>
                            <a:srgbClr val="000000"/>
                          </a:solidFill>
                          <a:latin typeface="Merriweather"/>
                        </a:rPr>
                        <a:t>State / UT</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1" i="0" u="none" strike="noStrike">
                          <a:solidFill>
                            <a:srgbClr val="000000"/>
                          </a:solidFill>
                          <a:latin typeface="Merriweather"/>
                        </a:rPr>
                        <a:t>Pending Paras</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90418">
                <a:tc>
                  <a:txBody>
                    <a:bodyPr/>
                    <a:lstStyle/>
                    <a:p>
                      <a:pPr algn="ctr" fontAlgn="ctr"/>
                      <a:r>
                        <a:rPr lang="en-US" sz="1800" b="0" i="0" u="none" strike="noStrike">
                          <a:solidFill>
                            <a:srgbClr val="000000"/>
                          </a:solidFill>
                          <a:latin typeface="Merriweather"/>
                        </a:rPr>
                        <a:t>21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Odisha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4.6, 5.11, 6.3.1, 7.5.2, 8.13, 11.2.1,11.8.4</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780834">
                <a:tc>
                  <a:txBody>
                    <a:bodyPr/>
                    <a:lstStyle/>
                    <a:p>
                      <a:pPr algn="ctr" fontAlgn="ctr"/>
                      <a:r>
                        <a:rPr lang="en-US" sz="1800" b="0" i="0" u="none" strike="noStrike">
                          <a:solidFill>
                            <a:srgbClr val="000000"/>
                          </a:solidFill>
                          <a:latin typeface="Merriweather"/>
                        </a:rPr>
                        <a:t>22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Puducherry</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800" b="0" i="0" u="none" strike="noStrike">
                          <a:solidFill>
                            <a:srgbClr val="000000"/>
                          </a:solidFill>
                          <a:latin typeface="Merriweather"/>
                        </a:rPr>
                        <a:t>3.2.9, 8.3, 8.5 (Annexure-8F), 8.7, 8.18, 8.19, 10.5, 11.4, 11.8.1, 11.8.2, 11.8.5,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23</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Punjab</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4.2, 4.6, 5.15, 6.3.1, 7.5.4, 11.3.1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24</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Rajasthan</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4.2, 4.6, 5.11,  5.15, 11.2.1, 11.8.2, 11.8.5</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25</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Sikkim</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4.6, 5.8, 11.3.1, 11.10  (Reply is not parawise)</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26</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Tamil Nadu</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8.3</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27</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Tripura</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4.6</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171254">
                <a:tc>
                  <a:txBody>
                    <a:bodyPr/>
                    <a:lstStyle/>
                    <a:p>
                      <a:pPr algn="ctr" fontAlgn="ctr"/>
                      <a:r>
                        <a:rPr lang="en-US" sz="1800" b="0" i="0" u="none" strike="noStrike">
                          <a:solidFill>
                            <a:srgbClr val="000000"/>
                          </a:solidFill>
                          <a:latin typeface="Merriweather"/>
                        </a:rPr>
                        <a:t>28</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Uttar Pradesh</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4.2, 4.3 (Case Study), 4.7 (Case Study), 5.11, 5.15, 5.17, 6.3.1, 7.2.1 (Case Study), 7.5.2, 7.5.6, 8.5 (Annexure-8F), 8.17, 11.2.1, 11.2.3 (Case Study), 11.5, 11.8.2, 11.9.2</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29</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Uttarakhand</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4.6, 11.3.1, 11.8.1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90418">
                <a:tc>
                  <a:txBody>
                    <a:bodyPr/>
                    <a:lstStyle/>
                    <a:p>
                      <a:pPr algn="ctr" fontAlgn="ctr"/>
                      <a:r>
                        <a:rPr lang="en-US" sz="1800" b="0" i="0" u="none" strike="noStrike">
                          <a:solidFill>
                            <a:srgbClr val="000000"/>
                          </a:solidFill>
                          <a:latin typeface="Merriweather"/>
                        </a:rPr>
                        <a:t>30</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00"/>
                          </a:solidFill>
                          <a:latin typeface="Merriweather"/>
                        </a:rPr>
                        <a:t>West Bengal</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dirty="0">
                          <a:solidFill>
                            <a:srgbClr val="000000"/>
                          </a:solidFill>
                          <a:latin typeface="Merriweather"/>
                        </a:rPr>
                        <a:t>4.6, 5.11, 7.5.4, 11.3.1,  11.8.1</a:t>
                      </a:r>
                    </a:p>
                  </a:txBody>
                  <a:tcPr marL="9505" marR="9505" marT="9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Pending Parliamentary Assurance</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0" y="0"/>
            <a:ext cx="9144000" cy="533400"/>
          </a:xfrm>
          <a:solidFill>
            <a:schemeClr val="bg2">
              <a:lumMod val="90000"/>
            </a:schemeClr>
          </a:solidFill>
        </p:spPr>
        <p:txBody>
          <a:bodyPr rtlCol="0" anchor="t">
            <a:normAutofit/>
          </a:bodyPr>
          <a:lstStyle/>
          <a:p>
            <a:pPr eaLnBrk="1" fontAlgn="auto" hangingPunct="1">
              <a:spcAft>
                <a:spcPts val="0"/>
              </a:spcAft>
              <a:defRPr/>
            </a:pPr>
            <a:r>
              <a:rPr lang="en-US" altLang="en-US" sz="2400" dirty="0">
                <a:solidFill>
                  <a:srgbClr val="C00000"/>
                </a:solidFill>
                <a:latin typeface="Century Schoolbook" pitchFamily="18" charset="0"/>
                <a:sym typeface="Titillium Web" charset="0"/>
              </a:rPr>
              <a:t>Pending Parliamentary Assurance</a:t>
            </a:r>
            <a:endParaRPr lang="en-IN" altLang="en-US" sz="2400" dirty="0">
              <a:solidFill>
                <a:srgbClr val="C00000"/>
              </a:solidFill>
              <a:latin typeface="Century Schoolbook" pitchFamily="18" charset="0"/>
              <a:sym typeface="Titillium Web" charset="0"/>
            </a:endParaRPr>
          </a:p>
        </p:txBody>
      </p:sp>
      <p:graphicFrame>
        <p:nvGraphicFramePr>
          <p:cNvPr id="4" name="Table 3"/>
          <p:cNvGraphicFramePr>
            <a:graphicFrameLocks noGrp="1"/>
          </p:cNvGraphicFramePr>
          <p:nvPr/>
        </p:nvGraphicFramePr>
        <p:xfrm>
          <a:off x="76200" y="609600"/>
          <a:ext cx="8915400" cy="2747963"/>
        </p:xfrm>
        <a:graphic>
          <a:graphicData uri="http://schemas.openxmlformats.org/drawingml/2006/table">
            <a:tbl>
              <a:tblPr/>
              <a:tblGrid>
                <a:gridCol w="1814513">
                  <a:extLst>
                    <a:ext uri="{9D8B030D-6E8A-4147-A177-3AD203B41FA5}"/>
                  </a:extLst>
                </a:gridCol>
                <a:gridCol w="1495425">
                  <a:extLst>
                    <a:ext uri="{9D8B030D-6E8A-4147-A177-3AD203B41FA5}"/>
                  </a:extLst>
                </a:gridCol>
                <a:gridCol w="2620962">
                  <a:extLst>
                    <a:ext uri="{9D8B030D-6E8A-4147-A177-3AD203B41FA5}"/>
                  </a:extLst>
                </a:gridCol>
                <a:gridCol w="2984500">
                  <a:extLst>
                    <a:ext uri="{9D8B030D-6E8A-4147-A177-3AD203B41FA5}"/>
                  </a:extLst>
                </a:gridCol>
              </a:tblGrid>
              <a:tr h="140191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a:ln>
                            <a:noFill/>
                          </a:ln>
                          <a:solidFill>
                            <a:srgbClr val="000000"/>
                          </a:solidFill>
                          <a:effectLst/>
                          <a:latin typeface="Calibri" pitchFamily="34" charset="0"/>
                          <a:ea typeface="Times New Roman" pitchFamily="18" charset="0"/>
                          <a:cs typeface="Mangal" pitchFamily="18" charset="0"/>
                        </a:rPr>
                        <a:t>House Lok Sabha/Rajya Sabha</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a:ln>
                            <a:noFill/>
                          </a:ln>
                          <a:solidFill>
                            <a:srgbClr val="000000"/>
                          </a:solidFill>
                          <a:effectLst/>
                          <a:latin typeface="Calibri" pitchFamily="34" charset="0"/>
                          <a:ea typeface="Times New Roman" pitchFamily="18" charset="0"/>
                          <a:cs typeface="Mangal" pitchFamily="18" charset="0"/>
                        </a:rPr>
                        <a:t>Origin of Assurance (No. &amp; date, or debate) </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txBody>
                  <a:tcPr marL="65217" marR="652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2000" b="1" i="0" u="none" strike="noStrike" cap="none" normalizeH="0" baseline="0">
                        <a:ln>
                          <a:noFill/>
                        </a:ln>
                        <a:solidFill>
                          <a:srgbClr val="000000"/>
                        </a:solidFill>
                        <a:effectLst/>
                        <a:latin typeface="Calibri" pitchFamily="34" charset="0"/>
                        <a:ea typeface="Times New Roman" pitchFamily="18" charset="0"/>
                        <a:cs typeface="Mangal"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a:ln>
                            <a:noFill/>
                          </a:ln>
                          <a:solidFill>
                            <a:srgbClr val="000000"/>
                          </a:solidFill>
                          <a:effectLst/>
                          <a:latin typeface="Calibri" pitchFamily="34" charset="0"/>
                          <a:ea typeface="Times New Roman" pitchFamily="18" charset="0"/>
                          <a:cs typeface="Mangal" pitchFamily="18" charset="0"/>
                        </a:rPr>
                        <a:t>Subject</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13"/>
                        </a:lnSpc>
                        <a:spcBef>
                          <a:spcPct val="0"/>
                        </a:spcBef>
                        <a:spcAft>
                          <a:spcPts val="1000"/>
                        </a:spcAft>
                        <a:buClrTx/>
                        <a:buSzTx/>
                        <a:buFontTx/>
                        <a:buNone/>
                        <a:tabLst/>
                      </a:pPr>
                      <a:endParaRPr kumimoji="0" lang="en-US" sz="2000" b="1" i="0" u="none" strike="noStrike" cap="none" normalizeH="0" baseline="0">
                        <a:ln>
                          <a:noFill/>
                        </a:ln>
                        <a:solidFill>
                          <a:srgbClr val="000000"/>
                        </a:solidFill>
                        <a:effectLst/>
                        <a:latin typeface="Calibri" pitchFamily="34" charset="0"/>
                        <a:ea typeface="Times New Roman" pitchFamily="18" charset="0"/>
                        <a:cs typeface="Mangal" pitchFamily="18" charset="0"/>
                      </a:endParaRPr>
                    </a:p>
                    <a:p>
                      <a:pPr marL="0" marR="0" lvl="0" indent="0" algn="ctr" defTabSz="914400" rtl="0" eaLnBrk="1" fontAlgn="base" latinLnBrk="0" hangingPunct="1">
                        <a:lnSpc>
                          <a:spcPts val="1413"/>
                        </a:lnSpc>
                        <a:spcBef>
                          <a:spcPct val="0"/>
                        </a:spcBef>
                        <a:spcAft>
                          <a:spcPts val="1000"/>
                        </a:spcAft>
                        <a:buClrTx/>
                        <a:buSzTx/>
                        <a:buFontTx/>
                        <a:buNone/>
                        <a:tabLst/>
                      </a:pPr>
                      <a:r>
                        <a:rPr kumimoji="0" lang="en-US" sz="2000" b="1" i="0" u="none" strike="noStrike" cap="none" normalizeH="0" baseline="0">
                          <a:ln>
                            <a:noFill/>
                          </a:ln>
                          <a:solidFill>
                            <a:srgbClr val="000000"/>
                          </a:solidFill>
                          <a:effectLst/>
                          <a:latin typeface="Calibri" pitchFamily="34" charset="0"/>
                          <a:ea typeface="Times New Roman" pitchFamily="18" charset="0"/>
                          <a:cs typeface="Mangal" pitchFamily="18" charset="0"/>
                        </a:rPr>
                        <a:t>Status</a:t>
                      </a: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34604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a:ln>
                            <a:noFill/>
                          </a:ln>
                          <a:solidFill>
                            <a:srgbClr val="000000"/>
                          </a:solidFill>
                          <a:effectLst/>
                          <a:latin typeface="Calibri" pitchFamily="34" charset="0"/>
                          <a:ea typeface="Times New Roman" pitchFamily="18" charset="0"/>
                          <a:cs typeface="Mangal" pitchFamily="18" charset="0"/>
                        </a:rPr>
                        <a:t>Rajya Sabha Unstarred</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a:ln>
                            <a:noFill/>
                          </a:ln>
                          <a:solidFill>
                            <a:srgbClr val="000000"/>
                          </a:solidFill>
                          <a:effectLst/>
                          <a:latin typeface="Calibri" pitchFamily="34" charset="0"/>
                          <a:ea typeface="Times New Roman" pitchFamily="18" charset="0"/>
                          <a:cs typeface="Mangal" pitchFamily="18" charset="0"/>
                        </a:rPr>
                        <a:t>Shri Mahendra Singh Mahra</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a:ln>
                            <a:noFill/>
                          </a:ln>
                          <a:solidFill>
                            <a:srgbClr val="000000"/>
                          </a:solidFill>
                          <a:effectLst/>
                          <a:latin typeface="Calibri" pitchFamily="34" charset="0"/>
                          <a:ea typeface="Times New Roman" pitchFamily="18" charset="0"/>
                          <a:cs typeface="Mangal" pitchFamily="18" charset="0"/>
                        </a:rPr>
                        <a:t>3505</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a:ln>
                            <a:noFill/>
                          </a:ln>
                          <a:solidFill>
                            <a:srgbClr val="000000"/>
                          </a:solidFill>
                          <a:effectLst/>
                          <a:latin typeface="Calibri" pitchFamily="34" charset="0"/>
                          <a:ea typeface="Times New Roman" pitchFamily="18" charset="0"/>
                          <a:cs typeface="Mangal" pitchFamily="18" charset="0"/>
                        </a:rPr>
                        <a:t>11.08.2014 </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a:ln>
                            <a:noFill/>
                          </a:ln>
                          <a:solidFill>
                            <a:srgbClr val="000000"/>
                          </a:solidFill>
                          <a:effectLst/>
                          <a:latin typeface="Calibri" pitchFamily="34" charset="0"/>
                          <a:ea typeface="Times New Roman" pitchFamily="18" charset="0"/>
                          <a:cs typeface="Mangal" pitchFamily="18" charset="0"/>
                        </a:rPr>
                        <a:t>Assistance to Uttarakhand under MGNREGA</a:t>
                      </a:r>
                      <a:endParaRPr kumimoji="0" lang="en-US" sz="2000" b="0" i="0" u="none" strike="noStrike" cap="none" normalizeH="0" baseline="0">
                        <a:ln>
                          <a:noFill/>
                        </a:ln>
                        <a:solidFill>
                          <a:schemeClr val="tx1"/>
                        </a:solidFill>
                        <a:effectLst/>
                        <a:latin typeface="Calibri" pitchFamily="34" charset="0"/>
                        <a:ea typeface="Times New Roman" pitchFamily="18" charset="0"/>
                        <a:cs typeface="Mangal" pitchFamily="18" charset="0"/>
                      </a:endParaRP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a:ln>
                            <a:noFill/>
                          </a:ln>
                          <a:solidFill>
                            <a:srgbClr val="000000"/>
                          </a:solidFill>
                          <a:effectLst/>
                          <a:latin typeface="Calibri" pitchFamily="34" charset="0"/>
                          <a:ea typeface="Times New Roman" pitchFamily="18" charset="0"/>
                          <a:cs typeface="Mangal" pitchFamily="18" charset="0"/>
                        </a:rPr>
                        <a:t>Requisite information is awaited from State Government of Uttarakhand.</a:t>
                      </a:r>
                    </a:p>
                  </a:txBody>
                  <a:tcPr marL="65217" marR="6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6" name="Title 1"/>
          <p:cNvSpPr txBox="1">
            <a:spLocks/>
          </p:cNvSpPr>
          <p:nvPr/>
        </p:nvSpPr>
        <p:spPr bwMode="auto">
          <a:xfrm>
            <a:off x="0" y="3429000"/>
            <a:ext cx="9144000" cy="533400"/>
          </a:xfrm>
          <a:prstGeom prst="rect">
            <a:avLst/>
          </a:prstGeom>
          <a:solidFill>
            <a:schemeClr val="bg2">
              <a:lumMod val="90000"/>
            </a:schemeClr>
          </a:solidFill>
          <a:ln w="9525">
            <a:noFill/>
            <a:miter lim="800000"/>
            <a:headEnd/>
            <a:tailEnd/>
          </a:ln>
        </p:spPr>
        <p:txBody>
          <a:bodyPr>
            <a:normAutofit/>
          </a:bodyPr>
          <a:lstStyle/>
          <a:p>
            <a:pPr algn="ctr" eaLnBrk="1" fontAlgn="auto" hangingPunct="1">
              <a:spcAft>
                <a:spcPts val="0"/>
              </a:spcAft>
              <a:defRPr/>
            </a:pPr>
            <a:r>
              <a:rPr lang="en-US" altLang="en-US" sz="2400" dirty="0">
                <a:solidFill>
                  <a:srgbClr val="C00000"/>
                </a:solidFill>
                <a:latin typeface="Century Schoolbook" pitchFamily="18" charset="0"/>
                <a:ea typeface="+mj-ea"/>
                <a:cs typeface="+mj-cs"/>
                <a:sym typeface="Titillium Web" charset="0"/>
              </a:rPr>
              <a:t>Pending Matter raised under Rule - 377 </a:t>
            </a:r>
            <a:endParaRPr lang="en-IN" altLang="en-US" sz="2400" dirty="0">
              <a:solidFill>
                <a:srgbClr val="C00000"/>
              </a:solidFill>
              <a:latin typeface="Century Schoolbook" pitchFamily="18" charset="0"/>
              <a:ea typeface="+mj-ea"/>
              <a:cs typeface="+mj-cs"/>
              <a:sym typeface="Titillium Web" charset="0"/>
            </a:endParaRPr>
          </a:p>
        </p:txBody>
      </p:sp>
      <p:graphicFrame>
        <p:nvGraphicFramePr>
          <p:cNvPr id="7" name="Table 6"/>
          <p:cNvGraphicFramePr>
            <a:graphicFrameLocks noGrp="1"/>
          </p:cNvGraphicFramePr>
          <p:nvPr/>
        </p:nvGraphicFramePr>
        <p:xfrm>
          <a:off x="76200" y="4114800"/>
          <a:ext cx="8915400" cy="2286000"/>
        </p:xfrm>
        <a:graphic>
          <a:graphicData uri="http://schemas.openxmlformats.org/drawingml/2006/table">
            <a:tbl>
              <a:tblPr/>
              <a:tblGrid>
                <a:gridCol w="1183678">
                  <a:extLst>
                    <a:ext uri="{9D8B030D-6E8A-4147-A177-3AD203B41FA5}"/>
                  </a:extLst>
                </a:gridCol>
                <a:gridCol w="2526813">
                  <a:extLst>
                    <a:ext uri="{9D8B030D-6E8A-4147-A177-3AD203B41FA5}"/>
                  </a:extLst>
                </a:gridCol>
                <a:gridCol w="3000080">
                  <a:extLst>
                    <a:ext uri="{9D8B030D-6E8A-4147-A177-3AD203B41FA5}"/>
                  </a:extLst>
                </a:gridCol>
                <a:gridCol w="2204829">
                  <a:extLst>
                    <a:ext uri="{9D8B030D-6E8A-4147-A177-3AD203B41FA5}"/>
                  </a:extLst>
                </a:gridCol>
              </a:tblGrid>
              <a:tr h="502779">
                <a:tc>
                  <a:txBody>
                    <a:bodyPr/>
                    <a:lstStyle/>
                    <a:p>
                      <a:pPr marL="0" marR="0" algn="ctr">
                        <a:lnSpc>
                          <a:spcPct val="115000"/>
                        </a:lnSpc>
                        <a:spcBef>
                          <a:spcPts val="0"/>
                        </a:spcBef>
                        <a:spcAft>
                          <a:spcPts val="1000"/>
                        </a:spcAft>
                      </a:pPr>
                      <a:r>
                        <a:rPr lang="en-US" sz="2000" b="1" dirty="0">
                          <a:solidFill>
                            <a:srgbClr val="000000"/>
                          </a:solidFill>
                          <a:latin typeface="+mn-lt"/>
                          <a:ea typeface="Times New Roman"/>
                          <a:cs typeface="Mangal"/>
                        </a:rPr>
                        <a:t>Date</a:t>
                      </a:r>
                      <a:endParaRPr lang="en-US" sz="2000" dirty="0">
                        <a:latin typeface="+mn-lt"/>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solidFill>
                            <a:srgbClr val="000000"/>
                          </a:solidFill>
                          <a:latin typeface="+mn-lt"/>
                          <a:ea typeface="Times New Roman"/>
                          <a:cs typeface="Mangal"/>
                        </a:rPr>
                        <a:t>Name of MP</a:t>
                      </a:r>
                      <a:endParaRPr lang="en-US" sz="2000" dirty="0">
                        <a:latin typeface="+mn-lt"/>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a:solidFill>
                            <a:srgbClr val="000000"/>
                          </a:solidFill>
                          <a:latin typeface="+mn-lt"/>
                          <a:ea typeface="Times New Roman"/>
                          <a:cs typeface="Mangal"/>
                        </a:rPr>
                        <a:t>Subject</a:t>
                      </a:r>
                      <a:endParaRPr lang="en-US" sz="2000" dirty="0">
                        <a:latin typeface="+mn-lt"/>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a:solidFill>
                            <a:srgbClr val="000000"/>
                          </a:solidFill>
                          <a:latin typeface="+mn-lt"/>
                          <a:ea typeface="Times New Roman"/>
                          <a:cs typeface="Mangal"/>
                        </a:rPr>
                        <a:t>Present status</a:t>
                      </a:r>
                      <a:endParaRPr lang="en-US" sz="2000">
                        <a:latin typeface="+mn-lt"/>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783221">
                <a:tc>
                  <a:txBody>
                    <a:bodyPr/>
                    <a:lstStyle/>
                    <a:p>
                      <a:pPr marL="0" marR="0" algn="ctr">
                        <a:lnSpc>
                          <a:spcPct val="115000"/>
                        </a:lnSpc>
                        <a:spcBef>
                          <a:spcPts val="0"/>
                        </a:spcBef>
                        <a:spcAft>
                          <a:spcPts val="1000"/>
                        </a:spcAft>
                      </a:pPr>
                      <a:r>
                        <a:rPr lang="en-US" sz="2000" dirty="0">
                          <a:solidFill>
                            <a:srgbClr val="000000"/>
                          </a:solidFill>
                          <a:latin typeface="+mn-lt"/>
                          <a:ea typeface="Times New Roman"/>
                          <a:cs typeface="Mangal"/>
                        </a:rPr>
                        <a:t>23.11.2016</a:t>
                      </a:r>
                      <a:endParaRPr lang="en-US" sz="2000" dirty="0">
                        <a:latin typeface="+mn-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a:solidFill>
                            <a:srgbClr val="000000"/>
                          </a:solidFill>
                          <a:latin typeface="+mn-lt"/>
                          <a:ea typeface="Times New Roman"/>
                          <a:cs typeface="Mangal"/>
                        </a:rPr>
                        <a:t>Shri Y. V. Subba Reddy, M.P.</a:t>
                      </a:r>
                      <a:endParaRPr lang="en-US" sz="2000">
                        <a:latin typeface="+mn-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2000" dirty="0">
                          <a:solidFill>
                            <a:srgbClr val="000000"/>
                          </a:solidFill>
                          <a:latin typeface="+mn-lt"/>
                          <a:ea typeface="Times New Roman"/>
                          <a:cs typeface="Mangal"/>
                        </a:rPr>
                        <a:t>Need for convergence of MGNREGA and MPLADS Funds as per revised Schedule-I of MGNREGA.</a:t>
                      </a:r>
                      <a:endParaRPr lang="en-US" sz="2000" dirty="0">
                        <a:latin typeface="+mn-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2000" dirty="0">
                          <a:solidFill>
                            <a:srgbClr val="000000"/>
                          </a:solidFill>
                          <a:latin typeface="+mn-lt"/>
                          <a:ea typeface="Calibri"/>
                          <a:cs typeface="Mangal"/>
                        </a:rPr>
                        <a:t>Requisite information is  awaited from the State Government of Andhra Pradesh.</a:t>
                      </a:r>
                      <a:endParaRPr lang="en-US" sz="2000" dirty="0">
                        <a:latin typeface="+mn-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9825174">
            <a:off x="685800" y="2971800"/>
            <a:ext cx="7772400" cy="1143000"/>
          </a:xfrm>
        </p:spPr>
        <p:txBody>
          <a:bodyPr/>
          <a:lstStyle/>
          <a:p>
            <a:pPr>
              <a:defRPr/>
            </a:pPr>
            <a:r>
              <a:rPr lang="en-US" sz="8800" i="1" dirty="0">
                <a:solidFill>
                  <a:schemeClr val="accent2">
                    <a:lumMod val="50000"/>
                  </a:schemeClr>
                </a:solidFill>
                <a:latin typeface="Chiller" panose="04020404031007020602" pitchFamily="82" charset="0"/>
                <a:sym typeface="Arial" panose="020B0604020202020204" pitchFamily="34" charset="0"/>
              </a:rPr>
              <a:t>Thanks Again...</a:t>
            </a:r>
            <a:endParaRPr lang="en-IN" sz="8800" i="1" dirty="0">
              <a:solidFill>
                <a:schemeClr val="accent2">
                  <a:lumMod val="50000"/>
                </a:schemeClr>
              </a:solidFill>
              <a:latin typeface="Chiller" panose="04020404031007020602" pitchFamily="82" charset="0"/>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dirty="0"/>
          </a:p>
        </p:txBody>
      </p:sp>
      <p:sp>
        <p:nvSpPr>
          <p:cNvPr id="30723" name="Slide Number Placeholder 2"/>
          <p:cNvSpPr>
            <a:spLocks noGrp="1"/>
          </p:cNvSpPr>
          <p:nvPr>
            <p:ph type="sldNum" sz="quarter" idx="12"/>
          </p:nvPr>
        </p:nvSpPr>
        <p:spPr bwMode="auto">
          <a:xfrm>
            <a:off x="6875463" y="6321425"/>
            <a:ext cx="2133600" cy="365125"/>
          </a:xfrm>
          <a:noFill/>
          <a:ln>
            <a:miter lim="800000"/>
            <a:headEnd/>
            <a:tailEnd/>
          </a:ln>
        </p:spPr>
        <p:txBody>
          <a:bodyPr/>
          <a:lstStyle/>
          <a:p>
            <a:fld id="{981F9FA6-68FD-4FA5-B8F0-D431D7C66710}" type="slidenum">
              <a:rPr lang="en-IN" altLang="en-US"/>
              <a:pPr/>
              <a:t>13</a:t>
            </a:fld>
            <a:endParaRPr lang="en-IN" altLang="en-US"/>
          </a:p>
        </p:txBody>
      </p:sp>
      <p:pic>
        <p:nvPicPr>
          <p:cNvPr id="30724" name="Picture 2" descr="G:\Photographs\Page 42.jpg"/>
          <p:cNvPicPr>
            <a:picLocks noChangeAspect="1" noChangeArrowheads="1"/>
          </p:cNvPicPr>
          <p:nvPr/>
        </p:nvPicPr>
        <p:blipFill>
          <a:blip r:embed="rId2" cstate="email"/>
          <a:srcRect/>
          <a:stretch>
            <a:fillRect/>
          </a:stretch>
        </p:blipFill>
        <p:spPr bwMode="auto">
          <a:xfrm>
            <a:off x="0" y="-3175"/>
            <a:ext cx="9144000" cy="6096000"/>
          </a:xfrm>
          <a:prstGeom prst="rect">
            <a:avLst/>
          </a:prstGeom>
          <a:noFill/>
          <a:ln w="9525">
            <a:noFill/>
            <a:miter lim="800000"/>
            <a:headEnd/>
            <a:tailEnd/>
          </a:ln>
        </p:spPr>
      </p:pic>
      <p:sp>
        <p:nvSpPr>
          <p:cNvPr id="30725" name="Rectangle 3"/>
          <p:cNvSpPr>
            <a:spLocks noChangeArrowheads="1"/>
          </p:cNvSpPr>
          <p:nvPr/>
        </p:nvSpPr>
        <p:spPr bwMode="auto">
          <a:xfrm>
            <a:off x="0" y="6126163"/>
            <a:ext cx="9378950" cy="400050"/>
          </a:xfrm>
          <a:prstGeom prst="rect">
            <a:avLst/>
          </a:prstGeom>
          <a:noFill/>
          <a:ln w="9525">
            <a:noFill/>
            <a:miter lim="800000"/>
            <a:headEnd/>
            <a:tailEnd/>
          </a:ln>
        </p:spPr>
        <p:txBody>
          <a:bodyPr>
            <a:spAutoFit/>
          </a:bodyPr>
          <a:lstStyle/>
          <a:p>
            <a:pPr algn="ctr"/>
            <a:r>
              <a:rPr lang="en-US" altLang="en-US" sz="2000" b="1">
                <a:latin typeface="Times New Roman" pitchFamily="18" charset="0"/>
                <a:cs typeface="Times New Roman" pitchFamily="18" charset="0"/>
              </a:rPr>
              <a:t>Thudikotukonam Pond; Village Puliveedu; District Thiruvananthapuram, Kerala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31747" name="Slide Number Placeholder 2"/>
          <p:cNvSpPr>
            <a:spLocks noGrp="1"/>
          </p:cNvSpPr>
          <p:nvPr>
            <p:ph type="sldNum" sz="quarter" idx="12"/>
          </p:nvPr>
        </p:nvSpPr>
        <p:spPr bwMode="auto">
          <a:noFill/>
          <a:ln>
            <a:miter lim="800000"/>
            <a:headEnd/>
            <a:tailEnd/>
          </a:ln>
        </p:spPr>
        <p:txBody>
          <a:bodyPr/>
          <a:lstStyle/>
          <a:p>
            <a:fld id="{957531E2-60CA-4999-9998-2C370DDD9DED}" type="slidenum">
              <a:rPr lang="en-IN" altLang="en-US"/>
              <a:pPr/>
              <a:t>14</a:t>
            </a:fld>
            <a:endParaRPr lang="en-IN" altLang="en-US"/>
          </a:p>
        </p:txBody>
      </p:sp>
      <p:sp>
        <p:nvSpPr>
          <p:cNvPr id="31748" name="Rectangle 3"/>
          <p:cNvSpPr>
            <a:spLocks noChangeArrowheads="1"/>
          </p:cNvSpPr>
          <p:nvPr/>
        </p:nvSpPr>
        <p:spPr bwMode="auto">
          <a:xfrm>
            <a:off x="349250" y="6140450"/>
            <a:ext cx="8445500" cy="708025"/>
          </a:xfrm>
          <a:prstGeom prst="rect">
            <a:avLst/>
          </a:prstGeom>
          <a:noFill/>
          <a:ln w="9525">
            <a:noFill/>
            <a:miter lim="800000"/>
            <a:headEnd/>
            <a:tailEnd/>
          </a:ln>
        </p:spPr>
        <p:txBody>
          <a:bodyPr>
            <a:spAutoFit/>
          </a:bodyPr>
          <a:lstStyle/>
          <a:p>
            <a:pPr algn="ctr"/>
            <a:r>
              <a:rPr lang="en-US" altLang="en-US" sz="2000" b="1">
                <a:latin typeface="Times New Roman" pitchFamily="18" charset="0"/>
                <a:cs typeface="Times New Roman" pitchFamily="18" charset="0"/>
              </a:rPr>
              <a:t>Fish rearing; Village Thottakadu; Block Thanjavur; District Thanjavur, Tamil Nadu</a:t>
            </a:r>
          </a:p>
        </p:txBody>
      </p:sp>
      <p:pic>
        <p:nvPicPr>
          <p:cNvPr id="31749" name="Picture 2" descr="G:\Photographs\PAge 97.jpg"/>
          <p:cNvPicPr>
            <a:picLocks noChangeAspect="1" noChangeArrowheads="1"/>
          </p:cNvPicPr>
          <p:nvPr/>
        </p:nvPicPr>
        <p:blipFill>
          <a:blip r:embed="rId2" cstate="email"/>
          <a:srcRect/>
          <a:stretch>
            <a:fillRect/>
          </a:stretch>
        </p:blipFill>
        <p:spPr bwMode="auto">
          <a:xfrm>
            <a:off x="0" y="4445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32771" name="Slide Number Placeholder 2"/>
          <p:cNvSpPr>
            <a:spLocks noGrp="1"/>
          </p:cNvSpPr>
          <p:nvPr>
            <p:ph type="sldNum" sz="quarter" idx="12"/>
          </p:nvPr>
        </p:nvSpPr>
        <p:spPr bwMode="auto">
          <a:noFill/>
          <a:ln>
            <a:miter lim="800000"/>
            <a:headEnd/>
            <a:tailEnd/>
          </a:ln>
        </p:spPr>
        <p:txBody>
          <a:bodyPr/>
          <a:lstStyle/>
          <a:p>
            <a:fld id="{F0F42F23-DB94-4303-8F81-6EB06850789E}" type="slidenum">
              <a:rPr lang="en-IN" altLang="en-US"/>
              <a:pPr/>
              <a:t>15</a:t>
            </a:fld>
            <a:endParaRPr lang="en-IN" altLang="en-US"/>
          </a:p>
        </p:txBody>
      </p:sp>
      <p:sp>
        <p:nvSpPr>
          <p:cNvPr id="32772" name="Rectangle 3"/>
          <p:cNvSpPr>
            <a:spLocks noChangeArrowheads="1"/>
          </p:cNvSpPr>
          <p:nvPr/>
        </p:nvSpPr>
        <p:spPr bwMode="auto">
          <a:xfrm>
            <a:off x="0" y="6165850"/>
            <a:ext cx="9144000" cy="708025"/>
          </a:xfrm>
          <a:prstGeom prst="rect">
            <a:avLst/>
          </a:prstGeom>
          <a:noFill/>
          <a:ln w="9525">
            <a:noFill/>
            <a:miter lim="800000"/>
            <a:headEnd/>
            <a:tailEnd/>
          </a:ln>
        </p:spPr>
        <p:txBody>
          <a:bodyPr>
            <a:spAutoFit/>
          </a:bodyPr>
          <a:lstStyle/>
          <a:p>
            <a:pPr algn="ctr"/>
            <a:r>
              <a:rPr lang="nn-NO" altLang="en-US" sz="2000" b="1">
                <a:latin typeface="Times New Roman" pitchFamily="18" charset="0"/>
                <a:cs typeface="Times New Roman" pitchFamily="18" charset="0"/>
              </a:rPr>
              <a:t>Pond; Village Ngarang Bam Makha, </a:t>
            </a:r>
            <a:r>
              <a:rPr lang="en-US" altLang="en-US" sz="2000" b="1">
                <a:latin typeface="Times New Roman" pitchFamily="18" charset="0"/>
                <a:cs typeface="Times New Roman" pitchFamily="18" charset="0"/>
              </a:rPr>
              <a:t>Leikai; Block Imphal West-1; District Imphal West, Manipur</a:t>
            </a:r>
          </a:p>
        </p:txBody>
      </p:sp>
      <p:pic>
        <p:nvPicPr>
          <p:cNvPr id="32773" name="Picture 2" descr="G:\Photographs\Page 24.JPG"/>
          <p:cNvPicPr>
            <a:picLocks noChangeAspect="1" noChangeArrowheads="1"/>
          </p:cNvPicPr>
          <p:nvPr/>
        </p:nvPicPr>
        <p:blipFill>
          <a:blip r:embed="rId2" cstate="email"/>
          <a:srcRect/>
          <a:stretch>
            <a:fillRect/>
          </a:stretch>
        </p:blipFill>
        <p:spPr bwMode="auto">
          <a:xfrm>
            <a:off x="0" y="44450"/>
            <a:ext cx="91440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rmAutofit fontScale="90000"/>
          </a:bodyPr>
          <a:lstStyle/>
          <a:p>
            <a:pPr eaLnBrk="1" fontAlgn="auto" hangingPunct="1">
              <a:spcAft>
                <a:spcPts val="0"/>
              </a:spcAft>
              <a:defRPr/>
            </a:pPr>
            <a:r>
              <a:rPr lang="en-US" altLang="en-US" sz="3200" dirty="0">
                <a:solidFill>
                  <a:srgbClr val="C00000"/>
                </a:solidFill>
                <a:latin typeface="Century Schoolbook" pitchFamily="18" charset="0"/>
              </a:rPr>
              <a:t>IHHL</a:t>
            </a:r>
          </a:p>
        </p:txBody>
      </p:sp>
      <p:graphicFrame>
        <p:nvGraphicFramePr>
          <p:cNvPr id="5" name="Table 4"/>
          <p:cNvGraphicFramePr>
            <a:graphicFrameLocks noGrp="1"/>
          </p:cNvGraphicFramePr>
          <p:nvPr/>
        </p:nvGraphicFramePr>
        <p:xfrm>
          <a:off x="1066800" y="381000"/>
          <a:ext cx="6934200" cy="6411913"/>
        </p:xfrm>
        <a:graphic>
          <a:graphicData uri="http://schemas.openxmlformats.org/drawingml/2006/table">
            <a:tbl>
              <a:tblPr/>
              <a:tblGrid>
                <a:gridCol w="533401">
                  <a:extLst>
                    <a:ext uri="{9D8B030D-6E8A-4147-A177-3AD203B41FA5}"/>
                  </a:extLst>
                </a:gridCol>
                <a:gridCol w="1752600">
                  <a:extLst>
                    <a:ext uri="{9D8B030D-6E8A-4147-A177-3AD203B41FA5}"/>
                  </a:extLst>
                </a:gridCol>
                <a:gridCol w="1356245">
                  <a:extLst>
                    <a:ext uri="{9D8B030D-6E8A-4147-A177-3AD203B41FA5}"/>
                  </a:extLst>
                </a:gridCol>
                <a:gridCol w="954005">
                  <a:extLst>
                    <a:ext uri="{9D8B030D-6E8A-4147-A177-3AD203B41FA5}"/>
                  </a:extLst>
                </a:gridCol>
                <a:gridCol w="940375">
                  <a:extLst>
                    <a:ext uri="{9D8B030D-6E8A-4147-A177-3AD203B41FA5}"/>
                  </a:extLst>
                </a:gridCol>
                <a:gridCol w="1397575">
                  <a:extLst>
                    <a:ext uri="{9D8B030D-6E8A-4147-A177-3AD203B41FA5}"/>
                  </a:extLst>
                </a:gridCol>
              </a:tblGrid>
              <a:tr h="182893">
                <a:tc rowSpan="2">
                  <a:txBody>
                    <a:bodyPr/>
                    <a:lstStyle/>
                    <a:p>
                      <a:pPr algn="ctr" fontAlgn="b"/>
                      <a:r>
                        <a:rPr lang="en-US" sz="1200" b="1" i="0" u="none" strike="noStrike">
                          <a:solidFill>
                            <a:srgbClr val="000000"/>
                          </a:solidFill>
                          <a:latin typeface="Calibri"/>
                        </a:rPr>
                        <a:t>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200" b="1" i="0" u="none" strike="noStrike">
                          <a:solidFill>
                            <a:srgbClr val="000000"/>
                          </a:solidFill>
                          <a:latin typeface="Calibri"/>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a:solidFill>
                            <a:srgbClr val="000000"/>
                          </a:solidFill>
                          <a:latin typeface="Calibri"/>
                        </a:rPr>
                        <a:t>IHHL (as on 16/01/2017)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193543">
                <a:tc vMerge="1">
                  <a:txBody>
                    <a:bodyPr/>
                    <a:lstStyle/>
                    <a:p>
                      <a:endParaRPr lang="en-US"/>
                    </a:p>
                  </a:txBody>
                  <a:tcPr/>
                </a:tc>
                <a:tc vMerge="1">
                  <a:txBody>
                    <a:bodyPr/>
                    <a:lstStyle/>
                    <a:p>
                      <a:endParaRPr lang="en-US"/>
                    </a:p>
                  </a:txBody>
                  <a:tcPr/>
                </a:tc>
                <a:tc>
                  <a:txBody>
                    <a:bodyPr/>
                    <a:lstStyle/>
                    <a:p>
                      <a:pPr algn="ctr" fontAlgn="b"/>
                      <a:r>
                        <a:rPr lang="en-US" sz="1200" b="1" i="0" u="none" strike="noStrike">
                          <a:solidFill>
                            <a:srgbClr val="000000"/>
                          </a:solidFill>
                          <a:latin typeface="Calibri"/>
                        </a:rPr>
                        <a:t>Target (FY 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Ongoing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%age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26803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89.04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238893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53150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154043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41358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55.14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64015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45776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154508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143425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1456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189293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109902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31290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207279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49102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79475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111037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49468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223183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34920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47770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93953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119236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36457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57784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24018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222733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14935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46847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63507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l" fontAlgn="b"/>
                      <a:r>
                        <a:rPr lang="en-US" sz="12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3299344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1582272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646868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19.61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J:\ \Album Final Photos\Individual Toilet provided in Tamil Nadu.jpg"/>
          <p:cNvPicPr>
            <a:picLocks noChangeAspect="1" noChangeArrowheads="1"/>
          </p:cNvPicPr>
          <p:nvPr/>
        </p:nvPicPr>
        <p:blipFill>
          <a:blip r:embed="rId2" cstate="email"/>
          <a:srcRect/>
          <a:stretch>
            <a:fillRect/>
          </a:stretch>
        </p:blipFill>
        <p:spPr bwMode="auto">
          <a:xfrm>
            <a:off x="0" y="0"/>
            <a:ext cx="5260975" cy="4495800"/>
          </a:xfrm>
          <a:prstGeom prst="rect">
            <a:avLst/>
          </a:prstGeom>
          <a:noFill/>
          <a:ln w="9525">
            <a:noFill/>
            <a:miter lim="800000"/>
            <a:headEnd/>
            <a:tailEnd/>
          </a:ln>
        </p:spPr>
      </p:pic>
      <p:sp>
        <p:nvSpPr>
          <p:cNvPr id="34819" name="TextBox 2"/>
          <p:cNvSpPr txBox="1">
            <a:spLocks noChangeArrowheads="1"/>
          </p:cNvSpPr>
          <p:nvPr/>
        </p:nvSpPr>
        <p:spPr bwMode="auto">
          <a:xfrm>
            <a:off x="533400" y="4724400"/>
            <a:ext cx="4038600" cy="708025"/>
          </a:xfrm>
          <a:prstGeom prst="rect">
            <a:avLst/>
          </a:prstGeom>
          <a:noFill/>
          <a:ln w="9525">
            <a:noFill/>
            <a:miter lim="800000"/>
            <a:headEnd/>
            <a:tailEnd/>
          </a:ln>
        </p:spPr>
        <p:txBody>
          <a:bodyPr>
            <a:spAutoFit/>
          </a:bodyPr>
          <a:lstStyle/>
          <a:p>
            <a:pPr algn="ctr"/>
            <a:r>
              <a:rPr lang="en-US" altLang="en-US" sz="2000" b="1"/>
              <a:t>Individual  Household Latrines (IHHL), Tamil Nadu</a:t>
            </a:r>
          </a:p>
        </p:txBody>
      </p:sp>
      <p:pic>
        <p:nvPicPr>
          <p:cNvPr id="34820" name="Picture 3" descr="WP_20150718_056.jpg"/>
          <p:cNvPicPr>
            <a:picLocks noChangeAspect="1"/>
          </p:cNvPicPr>
          <p:nvPr/>
        </p:nvPicPr>
        <p:blipFill>
          <a:blip r:embed="rId3"/>
          <a:srcRect/>
          <a:stretch>
            <a:fillRect/>
          </a:stretch>
        </p:blipFill>
        <p:spPr bwMode="auto">
          <a:xfrm>
            <a:off x="5270500" y="0"/>
            <a:ext cx="3873500"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000" dirty="0" err="1">
                <a:solidFill>
                  <a:srgbClr val="C00000"/>
                </a:solidFill>
                <a:latin typeface="Century Schoolbook" pitchFamily="18" charset="0"/>
              </a:rPr>
              <a:t>Aanganwadi</a:t>
            </a:r>
            <a:r>
              <a:rPr lang="en-US" altLang="en-US" sz="2000" dirty="0">
                <a:solidFill>
                  <a:srgbClr val="C00000"/>
                </a:solidFill>
                <a:latin typeface="Century Schoolbook" pitchFamily="18" charset="0"/>
              </a:rPr>
              <a:t> </a:t>
            </a:r>
            <a:r>
              <a:rPr lang="en-US" altLang="en-US" sz="2000" dirty="0" err="1">
                <a:solidFill>
                  <a:srgbClr val="C00000"/>
                </a:solidFill>
                <a:latin typeface="Century Schoolbook" pitchFamily="18" charset="0"/>
              </a:rPr>
              <a:t>Kendras</a:t>
            </a:r>
            <a:r>
              <a:rPr lang="en-US" altLang="en-US" sz="2000" dirty="0">
                <a:solidFill>
                  <a:srgbClr val="C00000"/>
                </a:solidFill>
                <a:latin typeface="Century Schoolbook" pitchFamily="18" charset="0"/>
              </a:rPr>
              <a:t> (AWC)</a:t>
            </a:r>
          </a:p>
        </p:txBody>
      </p:sp>
      <p:graphicFrame>
        <p:nvGraphicFramePr>
          <p:cNvPr id="5" name="Table 4"/>
          <p:cNvGraphicFramePr>
            <a:graphicFrameLocks noGrp="1"/>
          </p:cNvGraphicFramePr>
          <p:nvPr/>
        </p:nvGraphicFramePr>
        <p:xfrm>
          <a:off x="1371600" y="381000"/>
          <a:ext cx="6781800" cy="6411913"/>
        </p:xfrm>
        <a:graphic>
          <a:graphicData uri="http://schemas.openxmlformats.org/drawingml/2006/table">
            <a:tbl>
              <a:tblPr/>
              <a:tblGrid>
                <a:gridCol w="609602">
                  <a:extLst>
                    <a:ext uri="{9D8B030D-6E8A-4147-A177-3AD203B41FA5}"/>
                  </a:extLst>
                </a:gridCol>
                <a:gridCol w="1676400">
                  <a:extLst>
                    <a:ext uri="{9D8B030D-6E8A-4147-A177-3AD203B41FA5}"/>
                  </a:extLst>
                </a:gridCol>
                <a:gridCol w="1269999">
                  <a:extLst>
                    <a:ext uri="{9D8B030D-6E8A-4147-A177-3AD203B41FA5}"/>
                  </a:extLst>
                </a:gridCol>
                <a:gridCol w="891655">
                  <a:extLst>
                    <a:ext uri="{9D8B030D-6E8A-4147-A177-3AD203B41FA5}"/>
                  </a:extLst>
                </a:gridCol>
                <a:gridCol w="976574">
                  <a:extLst>
                    <a:ext uri="{9D8B030D-6E8A-4147-A177-3AD203B41FA5}"/>
                  </a:extLst>
                </a:gridCol>
                <a:gridCol w="1357572">
                  <a:extLst>
                    <a:ext uri="{9D8B030D-6E8A-4147-A177-3AD203B41FA5}"/>
                  </a:extLst>
                </a:gridCol>
              </a:tblGrid>
              <a:tr h="182893">
                <a:tc rowSpan="2">
                  <a:txBody>
                    <a:bodyPr/>
                    <a:lstStyle/>
                    <a:p>
                      <a:pPr algn="ctr" fontAlgn="b"/>
                      <a:r>
                        <a:rPr lang="en-US" sz="1200" b="1" i="0" u="none" strike="noStrike">
                          <a:solidFill>
                            <a:srgbClr val="000000"/>
                          </a:solidFill>
                          <a:latin typeface="Calibri"/>
                        </a:rPr>
                        <a:t>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200" b="1" i="0" u="none" strike="noStrike">
                          <a:solidFill>
                            <a:srgbClr val="000000"/>
                          </a:solidFill>
                          <a:latin typeface="Calibri"/>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a:solidFill>
                            <a:srgbClr val="000000"/>
                          </a:solidFill>
                          <a:latin typeface="Calibri"/>
                        </a:rPr>
                        <a:t>AWC (as on 16/01/2017)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193543">
                <a:tc vMerge="1">
                  <a:txBody>
                    <a:bodyPr/>
                    <a:lstStyle/>
                    <a:p>
                      <a:endParaRPr lang="en-US"/>
                    </a:p>
                  </a:txBody>
                  <a:tcPr/>
                </a:tc>
                <a:tc vMerge="1">
                  <a:txBody>
                    <a:bodyPr/>
                    <a:lstStyle/>
                    <a:p>
                      <a:endParaRPr lang="en-US"/>
                    </a:p>
                  </a:txBody>
                  <a:tcPr/>
                </a:tc>
                <a:tc>
                  <a:txBody>
                    <a:bodyPr/>
                    <a:lstStyle/>
                    <a:p>
                      <a:pPr algn="ctr" fontAlgn="b"/>
                      <a:r>
                        <a:rPr lang="en-US" sz="1200" b="1" i="0" u="none" strike="noStrike">
                          <a:solidFill>
                            <a:srgbClr val="000000"/>
                          </a:solidFill>
                          <a:latin typeface="Calibri"/>
                        </a:rPr>
                        <a:t>Target (FY 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Ongoing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%age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118.80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extLst>
              </a:tr>
              <a:tr h="182893">
                <a:tc>
                  <a:txBody>
                    <a:bodyPr/>
                    <a:lstStyle/>
                    <a:p>
                      <a:pPr algn="ctr" fontAlgn="b"/>
                      <a:r>
                        <a:rPr lang="en-US" sz="12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16.67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13.90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ctr" fontAlgn="b"/>
                      <a:r>
                        <a:rPr lang="en-US" sz="12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3">
                <a:tc>
                  <a:txBody>
                    <a:bodyPr/>
                    <a:lstStyle/>
                    <a:p>
                      <a:pPr algn="l" fontAlgn="b"/>
                      <a:r>
                        <a:rPr lang="en-US" sz="12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63531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30853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4021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5486400" y="914400"/>
            <a:ext cx="3657600" cy="708025"/>
          </a:xfrm>
          <a:prstGeom prst="rect">
            <a:avLst/>
          </a:prstGeom>
          <a:noFill/>
          <a:ln w="9525">
            <a:noFill/>
            <a:miter lim="800000"/>
            <a:headEnd/>
            <a:tailEnd/>
          </a:ln>
        </p:spPr>
        <p:txBody>
          <a:bodyPr>
            <a:spAutoFit/>
          </a:bodyPr>
          <a:lstStyle/>
          <a:p>
            <a:pPr algn="ctr"/>
            <a:r>
              <a:rPr lang="en-US" altLang="en-US" sz="2000" b="1"/>
              <a:t>Aaganwadi Kendras (AWC), </a:t>
            </a:r>
          </a:p>
          <a:p>
            <a:pPr algn="ctr"/>
            <a:r>
              <a:rPr lang="en-US" altLang="en-US" sz="2000" b="1"/>
              <a:t>Tamil Nadu</a:t>
            </a:r>
          </a:p>
        </p:txBody>
      </p:sp>
      <p:pic>
        <p:nvPicPr>
          <p:cNvPr id="36867" name="Picture 3" descr="IMG-20160602-WA0034.jpg"/>
          <p:cNvPicPr>
            <a:picLocks noChangeAspect="1"/>
          </p:cNvPicPr>
          <p:nvPr/>
        </p:nvPicPr>
        <p:blipFill>
          <a:blip r:embed="rId2"/>
          <a:srcRect/>
          <a:stretch>
            <a:fillRect/>
          </a:stretch>
        </p:blipFill>
        <p:spPr bwMode="auto">
          <a:xfrm>
            <a:off x="0" y="228600"/>
            <a:ext cx="5486400" cy="4114800"/>
          </a:xfrm>
          <a:prstGeom prst="rect">
            <a:avLst/>
          </a:prstGeom>
          <a:noFill/>
          <a:ln w="9525">
            <a:noFill/>
            <a:miter lim="800000"/>
            <a:headEnd/>
            <a:tailEnd/>
          </a:ln>
        </p:spPr>
      </p:pic>
      <p:pic>
        <p:nvPicPr>
          <p:cNvPr id="36868" name="Picture 4" descr="IMG-20160602-WA0039.jpg"/>
          <p:cNvPicPr>
            <a:picLocks noChangeAspect="1"/>
          </p:cNvPicPr>
          <p:nvPr/>
        </p:nvPicPr>
        <p:blipFill>
          <a:blip r:embed="rId3"/>
          <a:srcRect/>
          <a:stretch>
            <a:fillRect/>
          </a:stretch>
        </p:blipFill>
        <p:spPr bwMode="auto">
          <a:xfrm>
            <a:off x="3454400" y="3657600"/>
            <a:ext cx="5689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9825174">
            <a:off x="685800" y="2971800"/>
            <a:ext cx="7772400" cy="1143000"/>
          </a:xfrm>
        </p:spPr>
        <p:txBody>
          <a:bodyPr/>
          <a:lstStyle/>
          <a:p>
            <a:pPr algn="ctr">
              <a:defRPr/>
            </a:pPr>
            <a:r>
              <a:rPr lang="en-US" sz="13800" i="1" dirty="0">
                <a:solidFill>
                  <a:schemeClr val="accent2">
                    <a:lumMod val="50000"/>
                  </a:schemeClr>
                </a:solidFill>
                <a:latin typeface="Chiller" panose="04020404031007020602" pitchFamily="82" charset="0"/>
              </a:rPr>
              <a:t>Thanks…</a:t>
            </a:r>
            <a:endParaRPr lang="en-IN" sz="13800" i="1" dirty="0">
              <a:solidFill>
                <a:schemeClr val="accent2">
                  <a:lumMod val="50000"/>
                </a:schemeClr>
              </a:solidFill>
              <a:latin typeface="Chiller" panose="04020404031007020602" pitchFamily="82" charset="0"/>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000" dirty="0" err="1">
                <a:solidFill>
                  <a:srgbClr val="C00000"/>
                </a:solidFill>
                <a:latin typeface="Century Schoolbook" pitchFamily="18" charset="0"/>
              </a:rPr>
              <a:t>Vermi</a:t>
            </a:r>
            <a:r>
              <a:rPr lang="en-US" altLang="en-US" sz="2000" dirty="0">
                <a:solidFill>
                  <a:srgbClr val="C00000"/>
                </a:solidFill>
                <a:latin typeface="Century Schoolbook" pitchFamily="18" charset="0"/>
              </a:rPr>
              <a:t>/ NADEP Composting</a:t>
            </a:r>
          </a:p>
        </p:txBody>
      </p:sp>
      <p:graphicFrame>
        <p:nvGraphicFramePr>
          <p:cNvPr id="5" name="Table 4"/>
          <p:cNvGraphicFramePr>
            <a:graphicFrameLocks noGrp="1"/>
          </p:cNvGraphicFramePr>
          <p:nvPr/>
        </p:nvGraphicFramePr>
        <p:xfrm>
          <a:off x="1066800" y="381000"/>
          <a:ext cx="7086600" cy="6408738"/>
        </p:xfrm>
        <a:graphic>
          <a:graphicData uri="http://schemas.openxmlformats.org/drawingml/2006/table">
            <a:tbl>
              <a:tblPr/>
              <a:tblGrid>
                <a:gridCol w="683044">
                  <a:extLst>
                    <a:ext uri="{9D8B030D-6E8A-4147-A177-3AD203B41FA5}"/>
                  </a:extLst>
                </a:gridCol>
                <a:gridCol w="1984365">
                  <a:extLst>
                    <a:ext uri="{9D8B030D-6E8A-4147-A177-3AD203B41FA5}"/>
                  </a:extLst>
                </a:gridCol>
                <a:gridCol w="1104798">
                  <a:extLst>
                    <a:ext uri="{9D8B030D-6E8A-4147-A177-3AD203B41FA5}"/>
                  </a:extLst>
                </a:gridCol>
                <a:gridCol w="1104798">
                  <a:extLst>
                    <a:ext uri="{9D8B030D-6E8A-4147-A177-3AD203B41FA5}"/>
                  </a:extLst>
                </a:gridCol>
                <a:gridCol w="1104798">
                  <a:extLst>
                    <a:ext uri="{9D8B030D-6E8A-4147-A177-3AD203B41FA5}"/>
                  </a:extLst>
                </a:gridCol>
                <a:gridCol w="1104798">
                  <a:extLst>
                    <a:ext uri="{9D8B030D-6E8A-4147-A177-3AD203B41FA5}"/>
                  </a:extLst>
                </a:gridCol>
              </a:tblGrid>
              <a:tr h="182891">
                <a:tc rowSpan="2">
                  <a:txBody>
                    <a:bodyPr/>
                    <a:lstStyle/>
                    <a:p>
                      <a:pPr algn="ctr" fontAlgn="b"/>
                      <a:r>
                        <a:rPr lang="en-US" sz="1200" b="1" i="0" u="none" strike="noStrike" dirty="0" err="1">
                          <a:solidFill>
                            <a:srgbClr val="000000"/>
                          </a:solidFill>
                          <a:latin typeface="Calibri"/>
                        </a:rPr>
                        <a:t>S.No</a:t>
                      </a:r>
                      <a:r>
                        <a:rPr lang="en-US" sz="1200" b="1"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200" b="1" i="0" u="none" strike="noStrike">
                          <a:solidFill>
                            <a:srgbClr val="000000"/>
                          </a:solidFill>
                          <a:latin typeface="Calibri"/>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a:solidFill>
                            <a:srgbClr val="000000"/>
                          </a:solidFill>
                          <a:latin typeface="Calibri"/>
                        </a:rPr>
                        <a:t>Vermi / NADEP Compost (as on 16/01/2017)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190430">
                <a:tc vMerge="1">
                  <a:txBody>
                    <a:bodyPr/>
                    <a:lstStyle/>
                    <a:p>
                      <a:endParaRPr lang="en-US"/>
                    </a:p>
                  </a:txBody>
                  <a:tcPr/>
                </a:tc>
                <a:tc vMerge="1">
                  <a:txBody>
                    <a:bodyPr/>
                    <a:lstStyle/>
                    <a:p>
                      <a:endParaRPr lang="en-US"/>
                    </a:p>
                  </a:txBody>
                  <a:tcPr/>
                </a:tc>
                <a:tc>
                  <a:txBody>
                    <a:bodyPr/>
                    <a:lstStyle/>
                    <a:p>
                      <a:pPr algn="ctr" fontAlgn="b"/>
                      <a:r>
                        <a:rPr lang="en-US" sz="1200" b="1" i="0" u="none" strike="noStrike">
                          <a:solidFill>
                            <a:srgbClr val="000000"/>
                          </a:solidFill>
                          <a:latin typeface="Calibri"/>
                        </a:rPr>
                        <a:t>Target (FY 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Ongoing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%age 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51805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69224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Calibri"/>
                        </a:rPr>
                        <a:t>2900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25.39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Calibri"/>
                        </a:rPr>
                        <a:t>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Calibri"/>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133083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145503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52960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90052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12986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19006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82099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ctr" fontAlgn="b"/>
                      <a:r>
                        <a:rPr lang="en-US" sz="12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1">
                <a:tc>
                  <a:txBody>
                    <a:bodyPr/>
                    <a:lstStyle/>
                    <a:p>
                      <a:pPr algn="l" fontAlgn="b"/>
                      <a:r>
                        <a:rPr lang="en-US" sz="12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1039552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266485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96158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 descr="DSC_8321.JPG"/>
          <p:cNvPicPr>
            <a:picLocks noChangeAspect="1"/>
          </p:cNvPicPr>
          <p:nvPr/>
        </p:nvPicPr>
        <p:blipFill>
          <a:blip r:embed="rId2"/>
          <a:srcRect/>
          <a:stretch>
            <a:fillRect/>
          </a:stretch>
        </p:blipFill>
        <p:spPr bwMode="auto">
          <a:xfrm>
            <a:off x="0" y="0"/>
            <a:ext cx="5594350" cy="3733800"/>
          </a:xfrm>
          <a:prstGeom prst="rect">
            <a:avLst/>
          </a:prstGeom>
          <a:noFill/>
          <a:ln w="9525">
            <a:noFill/>
            <a:miter lim="800000"/>
            <a:headEnd/>
            <a:tailEnd/>
          </a:ln>
        </p:spPr>
      </p:pic>
      <p:pic>
        <p:nvPicPr>
          <p:cNvPr id="38915" name="Picture 2" descr="DSC_8436.JPG"/>
          <p:cNvPicPr>
            <a:picLocks noChangeAspect="1"/>
          </p:cNvPicPr>
          <p:nvPr/>
        </p:nvPicPr>
        <p:blipFill>
          <a:blip r:embed="rId3"/>
          <a:srcRect/>
          <a:stretch>
            <a:fillRect/>
          </a:stretch>
        </p:blipFill>
        <p:spPr bwMode="auto">
          <a:xfrm>
            <a:off x="3505200" y="3429000"/>
            <a:ext cx="5638800" cy="3429000"/>
          </a:xfrm>
          <a:prstGeom prst="rect">
            <a:avLst/>
          </a:prstGeom>
          <a:noFill/>
          <a:ln w="9525">
            <a:noFill/>
            <a:miter lim="800000"/>
            <a:headEnd/>
            <a:tailEnd/>
          </a:ln>
        </p:spPr>
      </p:pic>
      <p:sp>
        <p:nvSpPr>
          <p:cNvPr id="38916" name="TextBox 3"/>
          <p:cNvSpPr txBox="1">
            <a:spLocks noChangeArrowheads="1"/>
          </p:cNvSpPr>
          <p:nvPr/>
        </p:nvSpPr>
        <p:spPr bwMode="auto">
          <a:xfrm>
            <a:off x="5791200" y="1524000"/>
            <a:ext cx="3048000" cy="369888"/>
          </a:xfrm>
          <a:prstGeom prst="rect">
            <a:avLst/>
          </a:prstGeom>
          <a:noFill/>
          <a:ln w="9525">
            <a:noFill/>
            <a:miter lim="800000"/>
            <a:headEnd/>
            <a:tailEnd/>
          </a:ln>
        </p:spPr>
        <p:txBody>
          <a:bodyPr>
            <a:spAutoFit/>
          </a:bodyPr>
          <a:lstStyle/>
          <a:p>
            <a:pPr algn="ctr"/>
            <a:r>
              <a:rPr lang="en-US" altLang="en-US" b="1"/>
              <a:t>Vermi Compost Tank, AP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6513" y="5632450"/>
            <a:ext cx="9297988" cy="708025"/>
          </a:xfrm>
          <a:prstGeom prst="rect">
            <a:avLst/>
          </a:prstGeom>
          <a:noFill/>
          <a:ln w="9525">
            <a:noFill/>
            <a:miter lim="800000"/>
            <a:headEnd/>
            <a:tailEnd/>
          </a:ln>
        </p:spPr>
        <p:txBody>
          <a:bodyPr>
            <a:spAutoFit/>
          </a:bodyPr>
          <a:lstStyle/>
          <a:p>
            <a:pPr algn="ctr"/>
            <a:r>
              <a:rPr lang="en-US" altLang="en-US" sz="2000" b="1">
                <a:latin typeface="Times New Roman" pitchFamily="18" charset="0"/>
                <a:cs typeface="Times New Roman" pitchFamily="18" charset="0"/>
              </a:rPr>
              <a:t>Nadep compost pit; Village Gopipura; Block Kashipiur; District Udhamsingh Nagar, Uttarakhand Name of beneficiary: Smt Neelam / Shri Yogesh</a:t>
            </a:r>
          </a:p>
        </p:txBody>
      </p:sp>
      <p:pic>
        <p:nvPicPr>
          <p:cNvPr id="39939" name="Picture 2" descr="G:\Photographs\Page 101.png"/>
          <p:cNvPicPr>
            <a:picLocks noChangeAspect="1" noChangeArrowheads="1"/>
          </p:cNvPicPr>
          <p:nvPr/>
        </p:nvPicPr>
        <p:blipFill>
          <a:blip r:embed="rId2" cstate="email"/>
          <a:srcRect/>
          <a:stretch>
            <a:fillRect/>
          </a:stretch>
        </p:blipFill>
        <p:spPr bwMode="auto">
          <a:xfrm>
            <a:off x="0" y="17463"/>
            <a:ext cx="9144000" cy="563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803400"/>
            <a:ext cx="8839200" cy="4357688"/>
          </a:xfrm>
        </p:spPr>
        <p:txBody>
          <a:bodyPr anchor="ctr">
            <a:noAutofit/>
          </a:bodyPr>
          <a:lstStyle/>
          <a:p>
            <a:pPr marL="365751" lvl="1" algn="ctr">
              <a:buFont typeface="Arial" charset="0"/>
              <a:buNone/>
              <a:defRPr/>
            </a:pPr>
            <a:endParaRPr lang="en-US" sz="2400" b="1" dirty="0"/>
          </a:p>
          <a:p>
            <a:pPr marL="365751" lvl="1" algn="ctr">
              <a:buFont typeface="Arial" charset="0"/>
              <a:buNone/>
              <a:defRPr/>
            </a:pPr>
            <a:endParaRPr lang="en-US" sz="2667" b="1" dirty="0"/>
          </a:p>
        </p:txBody>
      </p:sp>
      <p:sp>
        <p:nvSpPr>
          <p:cNvPr id="5" name="Rectangle 4"/>
          <p:cNvSpPr/>
          <p:nvPr/>
        </p:nvSpPr>
        <p:spPr>
          <a:xfrm>
            <a:off x="0" y="0"/>
            <a:ext cx="9144000" cy="533400"/>
          </a:xfrm>
          <a:prstGeom prst="rect">
            <a:avLst/>
          </a:prstGeom>
          <a:solidFill>
            <a:schemeClr val="bg2">
              <a:lumMod val="90000"/>
            </a:schemeClr>
          </a:solidFill>
          <a:ln w="9525">
            <a:noFill/>
            <a:miter lim="800000"/>
            <a:headEnd/>
            <a:tailEnd/>
          </a:ln>
        </p:spPr>
        <p:txBody>
          <a:bodyPr>
            <a:normAutofit fontScale="97500" lnSpcReduction="10000"/>
          </a:bodyPr>
          <a:lstStyle/>
          <a:p>
            <a:pPr algn="ctr" eaLnBrk="1" fontAlgn="auto" hangingPunct="1">
              <a:spcAft>
                <a:spcPts val="0"/>
              </a:spcAft>
              <a:defRPr/>
            </a:pPr>
            <a:r>
              <a:rPr lang="en-US" altLang="en-US" sz="3100" dirty="0">
                <a:solidFill>
                  <a:srgbClr val="C00000"/>
                </a:solidFill>
                <a:latin typeface="Century Schoolbook" pitchFamily="18" charset="0"/>
                <a:ea typeface="+mj-ea"/>
                <a:cs typeface="+mj-cs"/>
              </a:rPr>
              <a:t>Roadside plantation</a:t>
            </a:r>
            <a:endParaRPr lang="en-IN" altLang="en-US" sz="3100" dirty="0">
              <a:solidFill>
                <a:srgbClr val="C00000"/>
              </a:solidFill>
              <a:latin typeface="Century Schoolbook" pitchFamily="18" charset="0"/>
              <a:ea typeface="+mj-ea"/>
              <a:cs typeface="+mj-cs"/>
            </a:endParaRPr>
          </a:p>
        </p:txBody>
      </p:sp>
      <p:pic>
        <p:nvPicPr>
          <p:cNvPr id="40964" name="Picture 5"/>
          <p:cNvPicPr>
            <a:picLocks noChangeAspect="1" noChangeArrowheads="1"/>
          </p:cNvPicPr>
          <p:nvPr/>
        </p:nvPicPr>
        <p:blipFill>
          <a:blip r:embed="rId3"/>
          <a:srcRect/>
          <a:stretch>
            <a:fillRect/>
          </a:stretch>
        </p:blipFill>
        <p:spPr bwMode="auto">
          <a:xfrm>
            <a:off x="685800" y="533400"/>
            <a:ext cx="7848600" cy="6248400"/>
          </a:xfrm>
          <a:prstGeom prst="rect">
            <a:avLst/>
          </a:prstGeom>
          <a:noFill/>
          <a:ln w="9525" algn="ctr">
            <a:noFill/>
            <a:miter lim="800000"/>
            <a:headEnd/>
            <a:tailEnd/>
          </a:ln>
        </p:spPr>
      </p:pic>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803400"/>
            <a:ext cx="8839200" cy="4357688"/>
          </a:xfrm>
        </p:spPr>
        <p:txBody>
          <a:bodyPr anchor="ctr">
            <a:noAutofit/>
          </a:bodyPr>
          <a:lstStyle/>
          <a:p>
            <a:pPr marL="365751" lvl="1" algn="ctr">
              <a:buFont typeface="Arial" charset="0"/>
              <a:buNone/>
              <a:defRPr/>
            </a:pPr>
            <a:endParaRPr lang="en-US" sz="2400" b="1" dirty="0"/>
          </a:p>
          <a:p>
            <a:pPr marL="365751" lvl="1" algn="ctr">
              <a:buFont typeface="Arial" charset="0"/>
              <a:buNone/>
              <a:defRPr/>
            </a:pPr>
            <a:endParaRPr lang="en-US" sz="2667" b="1" dirty="0"/>
          </a:p>
        </p:txBody>
      </p:sp>
      <p:sp>
        <p:nvSpPr>
          <p:cNvPr id="5" name="Rectangle 4"/>
          <p:cNvSpPr/>
          <p:nvPr/>
        </p:nvSpPr>
        <p:spPr>
          <a:xfrm>
            <a:off x="0" y="0"/>
            <a:ext cx="9144000" cy="609600"/>
          </a:xfrm>
          <a:prstGeom prst="rect">
            <a:avLst/>
          </a:prstGeom>
          <a:solidFill>
            <a:schemeClr val="bg2">
              <a:lumMod val="90000"/>
            </a:schemeClr>
          </a:solidFill>
          <a:ln w="9525">
            <a:noFill/>
            <a:miter lim="800000"/>
            <a:headEnd/>
            <a:tailEnd/>
          </a:ln>
        </p:spPr>
        <p:txBody>
          <a:bodyPr>
            <a:normAutofit fontScale="97500"/>
          </a:bodyPr>
          <a:lstStyle/>
          <a:p>
            <a:pPr algn="ctr" eaLnBrk="1" fontAlgn="auto" hangingPunct="1">
              <a:spcAft>
                <a:spcPts val="0"/>
              </a:spcAft>
              <a:defRPr/>
            </a:pPr>
            <a:r>
              <a:rPr lang="en-US" altLang="en-US" sz="3100" dirty="0">
                <a:solidFill>
                  <a:srgbClr val="C00000"/>
                </a:solidFill>
                <a:latin typeface="Century Schoolbook" pitchFamily="18" charset="0"/>
                <a:ea typeface="+mj-ea"/>
                <a:cs typeface="+mj-cs"/>
              </a:rPr>
              <a:t>Roadside tree plantation</a:t>
            </a:r>
            <a:endParaRPr lang="en-IN" altLang="en-US" sz="3100" dirty="0">
              <a:solidFill>
                <a:srgbClr val="C00000"/>
              </a:solidFill>
              <a:latin typeface="Century Schoolbook" pitchFamily="18" charset="0"/>
              <a:ea typeface="+mj-ea"/>
              <a:cs typeface="+mj-cs"/>
            </a:endParaRPr>
          </a:p>
        </p:txBody>
      </p:sp>
      <p:sp>
        <p:nvSpPr>
          <p:cNvPr id="7" name="Rectangle 6"/>
          <p:cNvSpPr/>
          <p:nvPr/>
        </p:nvSpPr>
        <p:spPr>
          <a:xfrm>
            <a:off x="0" y="762000"/>
            <a:ext cx="9144000" cy="6002338"/>
          </a:xfrm>
          <a:prstGeom prst="rect">
            <a:avLst/>
          </a:prstGeom>
          <a:noFill/>
          <a:ln>
            <a:solidFill>
              <a:schemeClr val="accent1"/>
            </a:solidFill>
          </a:ln>
        </p:spPr>
        <p:txBody>
          <a:bodyPr>
            <a:spAutoFit/>
          </a:bodyPr>
          <a:lstStyle/>
          <a:p>
            <a:pPr marL="285750" indent="-285750" algn="just">
              <a:buFont typeface="Arial" panose="020B0604020202020204" pitchFamily="34" charset="0"/>
              <a:buChar char="•"/>
              <a:defRPr/>
            </a:pPr>
            <a:r>
              <a:rPr lang="en-US" sz="3200" dirty="0">
                <a:solidFill>
                  <a:srgbClr val="00B050"/>
                </a:solidFill>
                <a:latin typeface="+mn-lt"/>
                <a:ea typeface="Ebrima" panose="02000000000000000000" pitchFamily="2" charset="0"/>
                <a:cs typeface="Ebrima" panose="02000000000000000000" pitchFamily="2" charset="0"/>
              </a:rPr>
              <a:t>54 %</a:t>
            </a:r>
            <a:r>
              <a:rPr lang="en-US" sz="3200" dirty="0">
                <a:latin typeface="+mn-lt"/>
                <a:ea typeface="Ebrima" panose="02000000000000000000" pitchFamily="2" charset="0"/>
                <a:cs typeface="Ebrima" panose="02000000000000000000" pitchFamily="2" charset="0"/>
              </a:rPr>
              <a:t> target achieved for Roadside Tree Plantation</a:t>
            </a:r>
          </a:p>
          <a:p>
            <a:pPr marL="285750" indent="-285750" algn="just">
              <a:buFont typeface="Arial" panose="020B0604020202020204" pitchFamily="34" charset="0"/>
              <a:buChar char="•"/>
              <a:defRPr/>
            </a:pPr>
            <a:endParaRPr lang="en-US" sz="3200" dirty="0">
              <a:latin typeface="+mn-lt"/>
              <a:ea typeface="Ebrima" panose="02000000000000000000" pitchFamily="2" charset="0"/>
              <a:cs typeface="Ebrima" panose="02000000000000000000" pitchFamily="2" charset="0"/>
            </a:endParaRPr>
          </a:p>
          <a:p>
            <a:pPr marL="285750" indent="-285750" algn="just">
              <a:buFont typeface="Arial" panose="020B0604020202020204" pitchFamily="34" charset="0"/>
              <a:buChar char="•"/>
              <a:defRPr/>
            </a:pPr>
            <a:r>
              <a:rPr lang="en-US" sz="3200" dirty="0">
                <a:latin typeface="+mn-lt"/>
                <a:ea typeface="Ebrima" panose="02000000000000000000" pitchFamily="2" charset="0"/>
                <a:cs typeface="Ebrima" panose="02000000000000000000" pitchFamily="2" charset="0"/>
              </a:rPr>
              <a:t>So far along the roadsides, </a:t>
            </a:r>
            <a:r>
              <a:rPr lang="en-US" sz="3200" dirty="0">
                <a:solidFill>
                  <a:srgbClr val="FF0000"/>
                </a:solidFill>
                <a:latin typeface="+mn-lt"/>
                <a:ea typeface="Ebrima" panose="02000000000000000000" pitchFamily="2" charset="0"/>
                <a:cs typeface="Ebrima" panose="02000000000000000000" pitchFamily="2" charset="0"/>
              </a:rPr>
              <a:t>33000 </a:t>
            </a:r>
            <a:r>
              <a:rPr lang="en-US" sz="3200" dirty="0">
                <a:latin typeface="+mn-lt"/>
                <a:ea typeface="Ebrima" panose="02000000000000000000" pitchFamily="2" charset="0"/>
                <a:cs typeface="Ebrima" panose="02000000000000000000" pitchFamily="2" charset="0"/>
              </a:rPr>
              <a:t>beneficiaries identified for the maintenance of plantation and provision of usufruct rights</a:t>
            </a:r>
          </a:p>
          <a:p>
            <a:pPr marL="285750" indent="-285750" algn="just">
              <a:buFont typeface="Arial" panose="020B0604020202020204" pitchFamily="34" charset="0"/>
              <a:buChar char="•"/>
              <a:defRPr/>
            </a:pPr>
            <a:endParaRPr lang="en-US" sz="3200" dirty="0">
              <a:latin typeface="+mn-lt"/>
              <a:ea typeface="Ebrima" panose="02000000000000000000" pitchFamily="2" charset="0"/>
              <a:cs typeface="Ebrima" panose="02000000000000000000" pitchFamily="2" charset="0"/>
            </a:endParaRPr>
          </a:p>
          <a:p>
            <a:pPr marL="285750" indent="-285750" algn="just">
              <a:buFont typeface="Arial" panose="020B0604020202020204" pitchFamily="34" charset="0"/>
              <a:buChar char="•"/>
              <a:defRPr/>
            </a:pPr>
            <a:r>
              <a:rPr lang="en-US" sz="3200" dirty="0">
                <a:latin typeface="+mn-lt"/>
                <a:ea typeface="Ebrima" panose="02000000000000000000" pitchFamily="2" charset="0"/>
                <a:cs typeface="Ebrima" panose="02000000000000000000" pitchFamily="2" charset="0"/>
              </a:rPr>
              <a:t>Mapping of data for PMGSY Roads (till District level) from OMMAS (PMGSY) with NREGASoft (MGNREGS) completed. States to edit and complete data entry pertaining to PMGSY Roads, by selecting the Code/Name of the PMGSY Road on which plantation was conducted in the FY 2016-17</a:t>
            </a:r>
            <a:endParaRPr lang="en" sz="1400" dirty="0">
              <a:latin typeface="+mn-lt"/>
              <a:ea typeface="Ebrima" panose="02000000000000000000" pitchFamily="2" charset="0"/>
              <a:cs typeface="Ebrima" panose="02000000000000000000" pitchFamily="2" charset="0"/>
            </a:endParaRPr>
          </a:p>
        </p:txBody>
      </p:sp>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 \Album Final Photos\Plantation, Muzzafferpur,Bihar .JPG"/>
          <p:cNvPicPr>
            <a:picLocks noGrp="1" noChangeAspect="1" noChangeArrowheads="1"/>
          </p:cNvPicPr>
          <p:nvPr>
            <p:ph sz="quarter" idx="4294967295"/>
          </p:nvPr>
        </p:nvPicPr>
        <p:blipFill>
          <a:blip r:embed="rId3" cstate="email"/>
          <a:srcRect/>
          <a:stretch>
            <a:fillRect/>
          </a:stretch>
        </p:blipFill>
        <p:spPr>
          <a:xfrm>
            <a:off x="4021138" y="3429000"/>
            <a:ext cx="5122862" cy="3429000"/>
          </a:xfrm>
        </p:spPr>
      </p:pic>
      <p:sp>
        <p:nvSpPr>
          <p:cNvPr id="45059" name="TextBox 5"/>
          <p:cNvSpPr txBox="1">
            <a:spLocks noChangeArrowheads="1"/>
          </p:cNvSpPr>
          <p:nvPr/>
        </p:nvSpPr>
        <p:spPr bwMode="auto">
          <a:xfrm>
            <a:off x="0" y="4876800"/>
            <a:ext cx="4419600" cy="646113"/>
          </a:xfrm>
          <a:prstGeom prst="rect">
            <a:avLst/>
          </a:prstGeom>
          <a:noFill/>
          <a:ln w="9525">
            <a:noFill/>
            <a:miter lim="800000"/>
            <a:headEnd/>
            <a:tailEnd/>
          </a:ln>
        </p:spPr>
        <p:txBody>
          <a:bodyPr>
            <a:spAutoFit/>
          </a:bodyPr>
          <a:lstStyle/>
          <a:p>
            <a:pPr algn="ctr"/>
            <a:r>
              <a:rPr lang="en-US" altLang="en-US"/>
              <a:t>Roadside Plantation: </a:t>
            </a:r>
          </a:p>
          <a:p>
            <a:pPr algn="ctr"/>
            <a:r>
              <a:rPr lang="en-US" altLang="en-US"/>
              <a:t>Muzaffarpur, Bihar</a:t>
            </a:r>
          </a:p>
        </p:txBody>
      </p:sp>
      <p:pic>
        <p:nvPicPr>
          <p:cNvPr id="45060" name="Picture 3" descr="DSC_8171.JPG"/>
          <p:cNvPicPr>
            <a:picLocks noChangeAspect="1"/>
          </p:cNvPicPr>
          <p:nvPr/>
        </p:nvPicPr>
        <p:blipFill>
          <a:blip r:embed="rId4"/>
          <a:srcRect/>
          <a:stretch>
            <a:fillRect/>
          </a:stretch>
        </p:blipFill>
        <p:spPr bwMode="auto">
          <a:xfrm>
            <a:off x="76200" y="76200"/>
            <a:ext cx="4681538" cy="3124200"/>
          </a:xfrm>
          <a:prstGeom prst="rect">
            <a:avLst/>
          </a:prstGeom>
          <a:noFill/>
          <a:ln w="9525">
            <a:noFill/>
            <a:miter lim="800000"/>
            <a:headEnd/>
            <a:tailEnd/>
          </a:ln>
        </p:spPr>
      </p:pic>
      <p:sp>
        <p:nvSpPr>
          <p:cNvPr id="45061" name="TextBox 5"/>
          <p:cNvSpPr txBox="1">
            <a:spLocks noChangeArrowheads="1"/>
          </p:cNvSpPr>
          <p:nvPr/>
        </p:nvSpPr>
        <p:spPr bwMode="auto">
          <a:xfrm>
            <a:off x="4724400" y="990600"/>
            <a:ext cx="4419600" cy="369888"/>
          </a:xfrm>
          <a:prstGeom prst="rect">
            <a:avLst/>
          </a:prstGeom>
          <a:noFill/>
          <a:ln w="9525">
            <a:noFill/>
            <a:miter lim="800000"/>
            <a:headEnd/>
            <a:tailEnd/>
          </a:ln>
        </p:spPr>
        <p:txBody>
          <a:bodyPr>
            <a:spAutoFit/>
          </a:bodyPr>
          <a:lstStyle/>
          <a:p>
            <a:pPr algn="ctr"/>
            <a:r>
              <a:rPr lang="en-US" altLang="en-US"/>
              <a:t>Roadside Plantation: AP</a:t>
            </a:r>
          </a:p>
        </p:txBody>
      </p:sp>
    </p:spTree>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Geo-MGNREGA</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Shape 135"/>
          <p:cNvSpPr txBox="1">
            <a:spLocks noChangeArrowheads="1"/>
          </p:cNvSpPr>
          <p:nvPr/>
        </p:nvSpPr>
        <p:spPr bwMode="auto">
          <a:xfrm>
            <a:off x="0" y="0"/>
            <a:ext cx="9144000" cy="533400"/>
          </a:xfrm>
          <a:prstGeom prst="rect">
            <a:avLst/>
          </a:prstGeom>
          <a:solidFill>
            <a:srgbClr val="073763"/>
          </a:solidFill>
          <a:ln w="9525">
            <a:noFill/>
            <a:miter lim="800000"/>
            <a:headEnd/>
            <a:tailEnd/>
          </a:ln>
        </p:spPr>
        <p:txBody>
          <a:bodyPr lIns="91425" tIns="91425" rIns="91425" bIns="91425"/>
          <a:lstStyle/>
          <a:p>
            <a:pPr algn="ctr" eaLnBrk="1" hangingPunct="1"/>
            <a:r>
              <a:rPr lang="en-US" altLang="en-US" sz="2800" b="1">
                <a:solidFill>
                  <a:srgbClr val="FFFFFF"/>
                </a:solidFill>
              </a:rPr>
              <a:t>National Statistics</a:t>
            </a:r>
          </a:p>
        </p:txBody>
      </p:sp>
      <p:sp>
        <p:nvSpPr>
          <p:cNvPr id="48131" name="Shape 136"/>
          <p:cNvSpPr>
            <a:spLocks noGrp="1"/>
          </p:cNvSpPr>
          <p:nvPr>
            <p:ph type="body" idx="4294967295"/>
          </p:nvPr>
        </p:nvSpPr>
        <p:spPr>
          <a:xfrm>
            <a:off x="217488" y="457200"/>
            <a:ext cx="8672512" cy="6096000"/>
          </a:xfrm>
        </p:spPr>
        <p:txBody>
          <a:bodyPr lIns="91425" tIns="91425" rIns="91425" bIns="91425"/>
          <a:lstStyle/>
          <a:p>
            <a:pPr>
              <a:spcBef>
                <a:spcPct val="0"/>
              </a:spcBef>
              <a:buFont typeface="Arial" charset="0"/>
              <a:buNone/>
            </a:pPr>
            <a:r>
              <a:rPr lang="en-US" altLang="en-US" smtClean="0"/>
              <a:t>Work Completed             :  </a:t>
            </a:r>
            <a:r>
              <a:rPr lang="en-US" altLang="en-US" b="1" smtClean="0"/>
              <a:t>2,72,27,176</a:t>
            </a:r>
          </a:p>
          <a:p>
            <a:pPr>
              <a:spcBef>
                <a:spcPct val="0"/>
              </a:spcBef>
              <a:buFont typeface="Arial" charset="0"/>
              <a:buNone/>
            </a:pPr>
            <a:r>
              <a:rPr lang="en-US" altLang="en-US" smtClean="0"/>
              <a:t>Assets  pushed to </a:t>
            </a:r>
          </a:p>
          <a:p>
            <a:pPr>
              <a:spcBef>
                <a:spcPct val="0"/>
              </a:spcBef>
              <a:buFont typeface="Arial" charset="0"/>
              <a:buNone/>
            </a:pPr>
            <a:r>
              <a:rPr lang="en-US" altLang="en-US" smtClean="0"/>
              <a:t>Bhuvan for Geotagging :    </a:t>
            </a:r>
            <a:r>
              <a:rPr lang="en-US" altLang="en-US" b="1" smtClean="0"/>
              <a:t>1,12,39,076</a:t>
            </a:r>
            <a:r>
              <a:rPr lang="en-US" altLang="en-US" smtClean="0"/>
              <a:t>    (42.18%)                                                         </a:t>
            </a:r>
          </a:p>
          <a:p>
            <a:pPr>
              <a:spcBef>
                <a:spcPct val="0"/>
              </a:spcBef>
              <a:buFont typeface="Arial" charset="0"/>
              <a:buNone/>
            </a:pPr>
            <a:r>
              <a:rPr lang="en-US" altLang="en-US" smtClean="0"/>
              <a:t> Registration Completed  :  </a:t>
            </a:r>
            <a:r>
              <a:rPr lang="en-US" altLang="en-US" b="1" smtClean="0"/>
              <a:t> </a:t>
            </a:r>
          </a:p>
          <a:p>
            <a:pPr>
              <a:spcBef>
                <a:spcPct val="0"/>
              </a:spcBef>
              <a:buFont typeface="Arial" charset="0"/>
              <a:buNone/>
            </a:pPr>
            <a:r>
              <a:rPr lang="en-US" altLang="en-US" smtClean="0"/>
              <a:t>			</a:t>
            </a:r>
          </a:p>
          <a:p>
            <a:pPr>
              <a:spcBef>
                <a:spcPct val="0"/>
              </a:spcBef>
              <a:buFont typeface="Arial" charset="0"/>
              <a:buNone/>
            </a:pPr>
            <a:r>
              <a:rPr lang="en-US" altLang="en-US" smtClean="0"/>
              <a:t>			 </a:t>
            </a:r>
          </a:p>
          <a:p>
            <a:pPr>
              <a:spcBef>
                <a:spcPct val="0"/>
              </a:spcBef>
              <a:buFont typeface="Arial" charset="0"/>
              <a:buNone/>
            </a:pPr>
            <a:endParaRPr lang="en-US" altLang="en-US" smtClean="0"/>
          </a:p>
          <a:p>
            <a:pPr>
              <a:spcBef>
                <a:spcPct val="0"/>
              </a:spcBef>
              <a:buFont typeface="Arial" charset="0"/>
              <a:buNone/>
            </a:pPr>
            <a:endParaRPr lang="en-US" altLang="en-US" smtClean="0"/>
          </a:p>
          <a:p>
            <a:pPr>
              <a:spcBef>
                <a:spcPct val="0"/>
              </a:spcBef>
              <a:buFont typeface="Arial" charset="0"/>
              <a:buNone/>
            </a:pPr>
            <a:r>
              <a:rPr lang="en-US" altLang="en-US" smtClean="0"/>
              <a:t>Moderated Geotags: </a:t>
            </a:r>
            <a:r>
              <a:rPr lang="en-US" altLang="en-US" sz="2000" b="1" smtClean="0"/>
              <a:t>35,49,571</a:t>
            </a:r>
            <a:r>
              <a:rPr lang="en-US" altLang="en-US" sz="2000" smtClean="0"/>
              <a:t> (13% of Total work Completion)</a:t>
            </a:r>
            <a:endParaRPr lang="en-US" altLang="en-US" smtClean="0"/>
          </a:p>
          <a:p>
            <a:pPr>
              <a:spcBef>
                <a:spcPct val="0"/>
              </a:spcBef>
              <a:buFont typeface="Arial" charset="0"/>
              <a:buNone/>
            </a:pPr>
            <a:r>
              <a:rPr lang="en-US" altLang="en-US" smtClean="0"/>
              <a:t>Accepted Geotags: </a:t>
            </a:r>
            <a:r>
              <a:rPr lang="en-US" altLang="en-US" sz="2000" b="1" smtClean="0"/>
              <a:t>33,27,874 </a:t>
            </a:r>
            <a:r>
              <a:rPr lang="en-US" altLang="en-US" sz="2000" smtClean="0"/>
              <a:t>(12% of Total work Completion )</a:t>
            </a:r>
            <a:endParaRPr lang="en-US" altLang="en-US" smtClean="0"/>
          </a:p>
          <a:p>
            <a:pPr>
              <a:spcBef>
                <a:spcPct val="0"/>
              </a:spcBef>
              <a:buFont typeface="Arial" charset="0"/>
              <a:buNone/>
            </a:pPr>
            <a:r>
              <a:rPr lang="en-US" altLang="en-US" smtClean="0"/>
              <a:t>                                       </a:t>
            </a:r>
          </a:p>
          <a:p>
            <a:pPr>
              <a:spcBef>
                <a:spcPct val="0"/>
              </a:spcBef>
              <a:buFont typeface="Arial" charset="0"/>
              <a:buNone/>
            </a:pPr>
            <a:r>
              <a:rPr lang="en-US" altLang="en-US" smtClean="0"/>
              <a:t>                                        </a:t>
            </a:r>
          </a:p>
        </p:txBody>
      </p:sp>
      <p:graphicFrame>
        <p:nvGraphicFramePr>
          <p:cNvPr id="137" name="Shape 137"/>
          <p:cNvGraphicFramePr/>
          <p:nvPr/>
        </p:nvGraphicFramePr>
        <p:xfrm>
          <a:off x="304800" y="2590800"/>
          <a:ext cx="8686800" cy="1401763"/>
        </p:xfrm>
        <a:graphic>
          <a:graphicData uri="http://schemas.openxmlformats.org/drawingml/2006/table">
            <a:tbl>
              <a:tblPr>
                <a:noFill/>
              </a:tblPr>
              <a:tblGrid>
                <a:gridCol w="1447800">
                  <a:extLst>
                    <a:ext uri="{9D8B030D-6E8A-4147-A177-3AD203B41FA5}"/>
                  </a:extLst>
                </a:gridCol>
                <a:gridCol w="1447800">
                  <a:extLst>
                    <a:ext uri="{9D8B030D-6E8A-4147-A177-3AD203B41FA5}"/>
                  </a:extLst>
                </a:gridCol>
                <a:gridCol w="1447800">
                  <a:extLst>
                    <a:ext uri="{9D8B030D-6E8A-4147-A177-3AD203B41FA5}"/>
                  </a:extLst>
                </a:gridCol>
                <a:gridCol w="1536915">
                  <a:extLst>
                    <a:ext uri="{9D8B030D-6E8A-4147-A177-3AD203B41FA5}"/>
                  </a:extLst>
                </a:gridCol>
                <a:gridCol w="1358685">
                  <a:extLst>
                    <a:ext uri="{9D8B030D-6E8A-4147-A177-3AD203B41FA5}"/>
                  </a:extLst>
                </a:gridCol>
                <a:gridCol w="1447800">
                  <a:extLst>
                    <a:ext uri="{9D8B030D-6E8A-4147-A177-3AD203B41FA5}"/>
                  </a:extLst>
                </a:gridCol>
              </a:tblGrid>
              <a:tr h="853277">
                <a:tc>
                  <a:txBody>
                    <a:bodyPr/>
                    <a:lstStyle/>
                    <a:p>
                      <a:pPr lvl="0">
                        <a:spcBef>
                          <a:spcPts val="0"/>
                        </a:spcBef>
                        <a:buNone/>
                      </a:pPr>
                      <a:r>
                        <a:rPr lang="en" sz="2000" b="1" dirty="0"/>
                        <a:t>No. of Blocks</a:t>
                      </a:r>
                    </a:p>
                  </a:txBody>
                  <a:tcPr marL="91425" marR="91425" marT="121847" marB="121847"/>
                </a:tc>
                <a:tc>
                  <a:txBody>
                    <a:bodyPr/>
                    <a:lstStyle/>
                    <a:p>
                      <a:pPr lvl="0">
                        <a:spcBef>
                          <a:spcPts val="0"/>
                        </a:spcBef>
                        <a:buNone/>
                      </a:pPr>
                      <a:r>
                        <a:rPr lang="en" sz="2000" b="1" dirty="0"/>
                        <a:t>No. of GAS</a:t>
                      </a:r>
                    </a:p>
                  </a:txBody>
                  <a:tcPr marL="91425" marR="91425" marT="121847" marB="121847"/>
                </a:tc>
                <a:tc>
                  <a:txBody>
                    <a:bodyPr/>
                    <a:lstStyle/>
                    <a:p>
                      <a:pPr lvl="0">
                        <a:spcBef>
                          <a:spcPts val="0"/>
                        </a:spcBef>
                        <a:buClr>
                          <a:schemeClr val="dk1"/>
                        </a:buClr>
                        <a:buSzPct val="78571"/>
                        <a:buFont typeface="Arial"/>
                        <a:buNone/>
                      </a:pPr>
                      <a:r>
                        <a:rPr lang="en" sz="2000" b="1" dirty="0"/>
                        <a:t>Percentage</a:t>
                      </a:r>
                    </a:p>
                    <a:p>
                      <a:pPr lvl="0">
                        <a:spcBef>
                          <a:spcPts val="0"/>
                        </a:spcBef>
                        <a:buNone/>
                      </a:pPr>
                      <a:endParaRPr sz="2000" b="1"/>
                    </a:p>
                  </a:txBody>
                  <a:tcPr marL="91425" marR="91425" marT="121847" marB="121847"/>
                </a:tc>
                <a:tc>
                  <a:txBody>
                    <a:bodyPr/>
                    <a:lstStyle/>
                    <a:p>
                      <a:pPr lvl="0">
                        <a:spcBef>
                          <a:spcPts val="0"/>
                        </a:spcBef>
                        <a:buNone/>
                      </a:pPr>
                      <a:r>
                        <a:rPr lang="en" sz="2000" b="1" dirty="0"/>
                        <a:t>No. of Panchayats</a:t>
                      </a:r>
                    </a:p>
                  </a:txBody>
                  <a:tcPr marL="91425" marR="91425" marT="121847" marB="121847"/>
                </a:tc>
                <a:tc>
                  <a:txBody>
                    <a:bodyPr/>
                    <a:lstStyle/>
                    <a:p>
                      <a:pPr lvl="0">
                        <a:spcBef>
                          <a:spcPts val="0"/>
                        </a:spcBef>
                        <a:buNone/>
                      </a:pPr>
                      <a:r>
                        <a:rPr lang="en" sz="2000" b="1" dirty="0"/>
                        <a:t>No. of MSE</a:t>
                      </a:r>
                    </a:p>
                  </a:txBody>
                  <a:tcPr marL="91425" marR="91425" marT="121847" marB="121847"/>
                </a:tc>
                <a:tc>
                  <a:txBody>
                    <a:bodyPr/>
                    <a:lstStyle/>
                    <a:p>
                      <a:pPr lvl="0">
                        <a:spcBef>
                          <a:spcPts val="0"/>
                        </a:spcBef>
                        <a:buNone/>
                      </a:pPr>
                      <a:r>
                        <a:rPr lang="en" sz="2000" b="1" dirty="0"/>
                        <a:t>Percentage</a:t>
                      </a:r>
                    </a:p>
                  </a:txBody>
                  <a:tcPr marL="91425" marR="91425" marT="121847" marB="121847"/>
                </a:tc>
                <a:extLst>
                  <a:ext uri="{0D108BD9-81ED-4DB2-BD59-A6C34878D82A}"/>
                </a:extLst>
              </a:tr>
              <a:tr h="548486">
                <a:tc>
                  <a:txBody>
                    <a:bodyPr/>
                    <a:lstStyle/>
                    <a:p>
                      <a:pPr lvl="0" algn="r">
                        <a:spcBef>
                          <a:spcPts val="0"/>
                        </a:spcBef>
                        <a:buNone/>
                      </a:pPr>
                      <a:r>
                        <a:rPr lang="en" sz="2000" dirty="0"/>
                        <a:t>6,849</a:t>
                      </a:r>
                    </a:p>
                  </a:txBody>
                  <a:tcPr marL="91425" marR="91425" marT="121847" marB="121847"/>
                </a:tc>
                <a:tc>
                  <a:txBody>
                    <a:bodyPr/>
                    <a:lstStyle/>
                    <a:p>
                      <a:pPr lvl="0" algn="r">
                        <a:spcBef>
                          <a:spcPts val="0"/>
                        </a:spcBef>
                        <a:buNone/>
                      </a:pPr>
                      <a:r>
                        <a:rPr lang="en" sz="2000" dirty="0"/>
                        <a:t>6,940</a:t>
                      </a:r>
                    </a:p>
                  </a:txBody>
                  <a:tcPr marL="91425" marR="91425" marT="121847" marB="121847"/>
                </a:tc>
                <a:tc>
                  <a:txBody>
                    <a:bodyPr/>
                    <a:lstStyle/>
                    <a:p>
                      <a:pPr lvl="0" algn="r">
                        <a:spcBef>
                          <a:spcPts val="0"/>
                        </a:spcBef>
                        <a:buNone/>
                      </a:pPr>
                      <a:r>
                        <a:rPr lang="en" sz="2000" dirty="0"/>
                        <a:t>101 %</a:t>
                      </a:r>
                    </a:p>
                  </a:txBody>
                  <a:tcPr marL="91425" marR="91425" marT="121847" marB="121847"/>
                </a:tc>
                <a:tc>
                  <a:txBody>
                    <a:bodyPr/>
                    <a:lstStyle/>
                    <a:p>
                      <a:pPr lvl="0" algn="r">
                        <a:spcBef>
                          <a:spcPts val="0"/>
                        </a:spcBef>
                        <a:buNone/>
                      </a:pPr>
                      <a:r>
                        <a:rPr lang="en" sz="2000" dirty="0"/>
                        <a:t>2,62,440</a:t>
                      </a:r>
                    </a:p>
                  </a:txBody>
                  <a:tcPr marL="91425" marR="91425" marT="121847" marB="121847"/>
                </a:tc>
                <a:tc>
                  <a:txBody>
                    <a:bodyPr/>
                    <a:lstStyle/>
                    <a:p>
                      <a:pPr lvl="0" algn="r">
                        <a:spcBef>
                          <a:spcPts val="0"/>
                        </a:spcBef>
                        <a:buNone/>
                      </a:pPr>
                      <a:r>
                        <a:rPr lang="en" sz="2000" dirty="0"/>
                        <a:t>2,75,762</a:t>
                      </a:r>
                    </a:p>
                  </a:txBody>
                  <a:tcPr marL="91425" marR="91425" marT="121847" marB="121847"/>
                </a:tc>
                <a:tc>
                  <a:txBody>
                    <a:bodyPr/>
                    <a:lstStyle/>
                    <a:p>
                      <a:pPr lvl="0" algn="r">
                        <a:spcBef>
                          <a:spcPts val="0"/>
                        </a:spcBef>
                        <a:buNone/>
                      </a:pPr>
                      <a:r>
                        <a:rPr lang="en" sz="2000" dirty="0"/>
                        <a:t>106%</a:t>
                      </a:r>
                    </a:p>
                  </a:txBody>
                  <a:tcPr marL="91425" marR="91425" marT="121847" marB="121847"/>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Shape 142"/>
          <p:cNvPicPr preferRelativeResize="0">
            <a:picLocks noChangeAspect="1" noChangeArrowheads="1"/>
          </p:cNvPicPr>
          <p:nvPr/>
        </p:nvPicPr>
        <p:blipFill>
          <a:blip r:embed="rId3"/>
          <a:srcRect/>
          <a:stretch>
            <a:fillRect/>
          </a:stretch>
        </p:blipFill>
        <p:spPr bwMode="auto">
          <a:xfrm>
            <a:off x="1828800" y="533400"/>
            <a:ext cx="5334000" cy="6281738"/>
          </a:xfrm>
          <a:prstGeom prst="rect">
            <a:avLst/>
          </a:prstGeom>
          <a:noFill/>
          <a:ln w="9525">
            <a:noFill/>
            <a:miter lim="800000"/>
            <a:headEnd/>
            <a:tailEnd/>
          </a:ln>
        </p:spPr>
      </p:pic>
      <p:sp>
        <p:nvSpPr>
          <p:cNvPr id="50179" name="Shape 143"/>
          <p:cNvSpPr txBox="1">
            <a:spLocks noChangeArrowheads="1"/>
          </p:cNvSpPr>
          <p:nvPr/>
        </p:nvSpPr>
        <p:spPr bwMode="auto">
          <a:xfrm>
            <a:off x="7938" y="0"/>
            <a:ext cx="9136062" cy="533400"/>
          </a:xfrm>
          <a:prstGeom prst="rect">
            <a:avLst/>
          </a:prstGeom>
          <a:solidFill>
            <a:srgbClr val="073763"/>
          </a:solidFill>
          <a:ln w="9525">
            <a:noFill/>
            <a:miter lim="800000"/>
            <a:headEnd/>
            <a:tailEnd/>
          </a:ln>
        </p:spPr>
        <p:txBody>
          <a:bodyPr lIns="91425" tIns="91425" rIns="91425" bIns="91425"/>
          <a:lstStyle/>
          <a:p>
            <a:pPr algn="ctr" eaLnBrk="1" hangingPunct="1"/>
            <a:r>
              <a:rPr lang="en-US" altLang="en-US" sz="2800" b="1">
                <a:solidFill>
                  <a:srgbClr val="FFFFFF"/>
                </a:solidFill>
              </a:rPr>
              <a:t>Gram Panchayat Coverage</a:t>
            </a:r>
          </a:p>
        </p:txBody>
      </p:sp>
      <p:sp>
        <p:nvSpPr>
          <p:cNvPr id="50180" name="TextBox 1"/>
          <p:cNvSpPr txBox="1">
            <a:spLocks noChangeArrowheads="1"/>
          </p:cNvSpPr>
          <p:nvPr/>
        </p:nvSpPr>
        <p:spPr bwMode="auto">
          <a:xfrm>
            <a:off x="4114800" y="6596063"/>
            <a:ext cx="762000" cy="261937"/>
          </a:xfrm>
          <a:prstGeom prst="rect">
            <a:avLst/>
          </a:prstGeom>
          <a:solidFill>
            <a:schemeClr val="bg1"/>
          </a:solidFill>
          <a:ln w="9525">
            <a:noFill/>
            <a:miter lim="800000"/>
            <a:headEnd/>
            <a:tailEnd/>
          </a:ln>
        </p:spPr>
        <p:txBody>
          <a:bodyPr>
            <a:spAutoFit/>
          </a:bodyPr>
          <a:lstStyle/>
          <a:p>
            <a:r>
              <a:rPr lang="en-US" altLang="en-US" sz="1100"/>
              <a:t>262440</a:t>
            </a:r>
            <a:endParaRPr lang="en-IN" altLang="en-US" sz="11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Shape 148"/>
          <p:cNvSpPr txBox="1">
            <a:spLocks noChangeArrowheads="1"/>
          </p:cNvSpPr>
          <p:nvPr/>
        </p:nvSpPr>
        <p:spPr bwMode="auto">
          <a:xfrm>
            <a:off x="15875" y="0"/>
            <a:ext cx="9128125" cy="455613"/>
          </a:xfrm>
          <a:prstGeom prst="rect">
            <a:avLst/>
          </a:prstGeom>
          <a:solidFill>
            <a:srgbClr val="351C75"/>
          </a:solidFill>
          <a:ln w="9525">
            <a:noFill/>
            <a:miter lim="800000"/>
            <a:headEnd/>
            <a:tailEnd/>
          </a:ln>
        </p:spPr>
        <p:txBody>
          <a:bodyPr lIns="91425" tIns="91425" rIns="91425" bIns="91425"/>
          <a:lstStyle/>
          <a:p>
            <a:pPr algn="ctr" eaLnBrk="1" hangingPunct="1"/>
            <a:r>
              <a:rPr lang="en-US" altLang="en-US" b="1">
                <a:solidFill>
                  <a:srgbClr val="FFFFFF"/>
                </a:solidFill>
              </a:rPr>
              <a:t>Training Certification Status</a:t>
            </a:r>
          </a:p>
        </p:txBody>
      </p:sp>
      <p:pic>
        <p:nvPicPr>
          <p:cNvPr id="52227" name="Shape 149" descr="nlnl.png"/>
          <p:cNvPicPr preferRelativeResize="0">
            <a:picLocks noChangeAspect="1" noChangeArrowheads="1"/>
          </p:cNvPicPr>
          <p:nvPr/>
        </p:nvPicPr>
        <p:blipFill>
          <a:blip r:embed="rId3"/>
          <a:srcRect/>
          <a:stretch>
            <a:fillRect/>
          </a:stretch>
        </p:blipFill>
        <p:spPr bwMode="auto">
          <a:xfrm>
            <a:off x="4648200" y="455613"/>
            <a:ext cx="4495800" cy="6402387"/>
          </a:xfrm>
          <a:prstGeom prst="rect">
            <a:avLst/>
          </a:prstGeom>
          <a:noFill/>
          <a:ln w="9525">
            <a:noFill/>
            <a:miter lim="800000"/>
            <a:headEnd/>
            <a:tailEnd/>
          </a:ln>
        </p:spPr>
      </p:pic>
      <p:pic>
        <p:nvPicPr>
          <p:cNvPr id="52228" name="Shape 150" descr="training.jpg"/>
          <p:cNvPicPr preferRelativeResize="0">
            <a:picLocks noChangeAspect="1" noChangeArrowheads="1"/>
          </p:cNvPicPr>
          <p:nvPr/>
        </p:nvPicPr>
        <p:blipFill>
          <a:blip r:embed="rId4" cstate="email"/>
          <a:srcRect/>
          <a:stretch>
            <a:fillRect/>
          </a:stretch>
        </p:blipFill>
        <p:spPr bwMode="auto">
          <a:xfrm>
            <a:off x="0" y="1250950"/>
            <a:ext cx="4595813" cy="458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685800"/>
          </a:xfrm>
          <a:solidFill>
            <a:schemeClr val="tx2">
              <a:lumMod val="20000"/>
              <a:lumOff val="80000"/>
            </a:schemeClr>
          </a:solidFill>
        </p:spPr>
        <p:txBody>
          <a:bodyPr bIns="45720" anchor="t">
            <a:normAutofit fontScale="90000"/>
          </a:bodyPr>
          <a:lstStyle/>
          <a:p>
            <a:pPr algn="ctr" eaLnBrk="1" fontAlgn="auto" hangingPunct="1">
              <a:spcAft>
                <a:spcPts val="0"/>
              </a:spcAft>
              <a:defRPr/>
            </a:pPr>
            <a:r>
              <a:rPr lang="en-IN" altLang="en-US" sz="4400" dirty="0">
                <a:solidFill>
                  <a:srgbClr val="C00000"/>
                </a:solidFill>
                <a:latin typeface="Century Schoolbook" pitchFamily="18" charset="0"/>
              </a:rPr>
              <a:t>Achievements of FY 2016-17so far</a:t>
            </a:r>
          </a:p>
        </p:txBody>
      </p:sp>
      <p:sp>
        <p:nvSpPr>
          <p:cNvPr id="20483" name="Content Placeholder 2"/>
          <p:cNvSpPr>
            <a:spLocks noGrp="1"/>
          </p:cNvSpPr>
          <p:nvPr>
            <p:ph sz="quarter" idx="1"/>
          </p:nvPr>
        </p:nvSpPr>
        <p:spPr>
          <a:xfrm>
            <a:off x="0" y="838200"/>
            <a:ext cx="9144000" cy="5715000"/>
          </a:xfrm>
        </p:spPr>
        <p:txBody>
          <a:bodyPr/>
          <a:lstStyle/>
          <a:p>
            <a:pPr>
              <a:spcBef>
                <a:spcPts val="600"/>
              </a:spcBef>
              <a:spcAft>
                <a:spcPts val="600"/>
              </a:spcAft>
            </a:pPr>
            <a:r>
              <a:rPr lang="en-IN" altLang="en-US" sz="3200" b="1" smtClean="0"/>
              <a:t>168 cr persondays generated till 31</a:t>
            </a:r>
            <a:r>
              <a:rPr lang="en-IN" altLang="en-US" sz="3200" b="1" baseline="30000" smtClean="0"/>
              <a:t>st</a:t>
            </a:r>
            <a:r>
              <a:rPr lang="en-IN" altLang="en-US" sz="3200" b="1" smtClean="0"/>
              <a:t> Dec, 2016. </a:t>
            </a:r>
            <a:r>
              <a:rPr lang="en-IN" altLang="en-US" sz="3200" smtClean="0"/>
              <a:t>which is 6% more than the approved LB till Dec, 16. </a:t>
            </a:r>
          </a:p>
          <a:p>
            <a:pPr>
              <a:spcBef>
                <a:spcPts val="600"/>
              </a:spcBef>
              <a:spcAft>
                <a:spcPts val="600"/>
              </a:spcAft>
            </a:pPr>
            <a:r>
              <a:rPr lang="en-IN" altLang="en-US" sz="3200" smtClean="0"/>
              <a:t>About</a:t>
            </a:r>
            <a:r>
              <a:rPr lang="en-IN" altLang="en-US" sz="3200" b="1" smtClean="0"/>
              <a:t> 61.5% </a:t>
            </a:r>
            <a:r>
              <a:rPr lang="en-IN" altLang="en-US" sz="3200" smtClean="0"/>
              <a:t>of expenditure on the works related to </a:t>
            </a:r>
            <a:r>
              <a:rPr lang="en-IN" altLang="en-US" sz="3200" b="1" smtClean="0"/>
              <a:t>NRM so far: 58% was the achievement last FY.</a:t>
            </a:r>
            <a:endParaRPr lang="en-IN" altLang="en-US" sz="3200" smtClean="0"/>
          </a:p>
          <a:p>
            <a:pPr>
              <a:spcBef>
                <a:spcPts val="600"/>
              </a:spcBef>
              <a:spcAft>
                <a:spcPts val="600"/>
              </a:spcAft>
            </a:pPr>
            <a:r>
              <a:rPr lang="en-IN" altLang="en-US" sz="3200" smtClean="0"/>
              <a:t>Nearly </a:t>
            </a:r>
            <a:r>
              <a:rPr lang="en-IN" altLang="en-US" sz="3200" b="1" smtClean="0"/>
              <a:t>70%</a:t>
            </a:r>
            <a:r>
              <a:rPr lang="en-IN" altLang="en-US" sz="3200" smtClean="0"/>
              <a:t> of total </a:t>
            </a:r>
            <a:r>
              <a:rPr lang="en-IN" altLang="en-US" sz="3200" b="1" smtClean="0"/>
              <a:t>expenditure</a:t>
            </a:r>
            <a:r>
              <a:rPr lang="en-IN" altLang="en-US" sz="3200" smtClean="0"/>
              <a:t> so far on activities related to agriculture and allied sector: 63% in last FY.</a:t>
            </a:r>
          </a:p>
          <a:p>
            <a:pPr>
              <a:spcBef>
                <a:spcPts val="600"/>
              </a:spcBef>
              <a:spcAft>
                <a:spcPts val="600"/>
              </a:spcAft>
            </a:pPr>
            <a:r>
              <a:rPr lang="en-IN" altLang="en-US" sz="3200" b="1" smtClean="0"/>
              <a:t>Highest ever release/ sanction till 16</a:t>
            </a:r>
            <a:r>
              <a:rPr lang="en-IN" altLang="en-US" sz="3200" b="1" baseline="30000" smtClean="0"/>
              <a:t>th</a:t>
            </a:r>
            <a:r>
              <a:rPr lang="en-IN" altLang="en-US" sz="3200" b="1" smtClean="0"/>
              <a:t> January, 2017 </a:t>
            </a:r>
            <a:r>
              <a:rPr lang="en-IN" altLang="en-US" sz="3200" smtClean="0"/>
              <a:t>(</a:t>
            </a:r>
            <a:r>
              <a:rPr lang="en-IN" altLang="en-US" sz="3200" b="1" smtClean="0"/>
              <a:t>Rs. 42,576 Cr</a:t>
            </a:r>
            <a:r>
              <a:rPr lang="en-IN" altLang="en-US" sz="3200" smtClean="0"/>
              <a:t>).</a:t>
            </a:r>
          </a:p>
          <a:p>
            <a:pPr>
              <a:spcBef>
                <a:spcPts val="600"/>
              </a:spcBef>
              <a:spcAft>
                <a:spcPts val="600"/>
              </a:spcAft>
            </a:pPr>
            <a:r>
              <a:rPr lang="en-IN" altLang="en-US" sz="3200" smtClean="0"/>
              <a:t> About </a:t>
            </a:r>
            <a:r>
              <a:rPr lang="en-IN" altLang="en-US" sz="3200" b="1" smtClean="0"/>
              <a:t>8.67 cr Aadhaar seeded in MIS</a:t>
            </a:r>
            <a:r>
              <a:rPr lang="en-IN" altLang="en-US" sz="3200" smtClean="0"/>
              <a:t> (80%) out of total </a:t>
            </a:r>
            <a:r>
              <a:rPr lang="en-IN" altLang="en-US" sz="3200" b="1" smtClean="0"/>
              <a:t>10.86 cr </a:t>
            </a:r>
            <a:r>
              <a:rPr lang="en-IN" altLang="en-US" sz="3200" smtClean="0"/>
              <a:t>active workers and </a:t>
            </a:r>
            <a:r>
              <a:rPr lang="en-IN" altLang="en-US" sz="3200" b="1" smtClean="0"/>
              <a:t>3.91 cr </a:t>
            </a:r>
            <a:r>
              <a:rPr lang="en-IN" altLang="en-US" sz="3200" smtClean="0"/>
              <a:t>workers on </a:t>
            </a:r>
            <a:r>
              <a:rPr lang="en-IN" altLang="en-US" sz="3200" b="1" smtClean="0"/>
              <a:t>ABP system</a:t>
            </a:r>
            <a:r>
              <a:rPr lang="en-IN" altLang="en-US" sz="3200" smtClean="0"/>
              <a:t>.</a:t>
            </a:r>
          </a:p>
        </p:txBody>
      </p:sp>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hape 155"/>
          <p:cNvSpPr txBox="1">
            <a:spLocks noChangeArrowheads="1"/>
          </p:cNvSpPr>
          <p:nvPr/>
        </p:nvSpPr>
        <p:spPr bwMode="auto">
          <a:xfrm>
            <a:off x="30163" y="0"/>
            <a:ext cx="9113837" cy="455613"/>
          </a:xfrm>
          <a:prstGeom prst="rect">
            <a:avLst/>
          </a:prstGeom>
          <a:solidFill>
            <a:srgbClr val="351C75"/>
          </a:solidFill>
          <a:ln w="9525">
            <a:noFill/>
            <a:miter lim="800000"/>
            <a:headEnd/>
            <a:tailEnd/>
          </a:ln>
        </p:spPr>
        <p:txBody>
          <a:bodyPr lIns="91425" tIns="91425" rIns="91425" bIns="91425"/>
          <a:lstStyle/>
          <a:p>
            <a:pPr algn="ctr" eaLnBrk="1" hangingPunct="1"/>
            <a:r>
              <a:rPr lang="en-US" altLang="en-US" b="1">
                <a:solidFill>
                  <a:srgbClr val="FFFFFF"/>
                </a:solidFill>
              </a:rPr>
              <a:t>GWG Expansion Status</a:t>
            </a:r>
          </a:p>
        </p:txBody>
      </p:sp>
      <p:pic>
        <p:nvPicPr>
          <p:cNvPr id="54275" name="Shape 156" descr="GWG.jpg"/>
          <p:cNvPicPr preferRelativeResize="0">
            <a:picLocks noChangeAspect="1" noChangeArrowheads="1"/>
          </p:cNvPicPr>
          <p:nvPr/>
        </p:nvPicPr>
        <p:blipFill>
          <a:blip r:embed="rId3" cstate="email"/>
          <a:srcRect/>
          <a:stretch>
            <a:fillRect/>
          </a:stretch>
        </p:blipFill>
        <p:spPr bwMode="auto">
          <a:xfrm>
            <a:off x="428625" y="833438"/>
            <a:ext cx="4478338" cy="5191125"/>
          </a:xfrm>
          <a:prstGeom prst="rect">
            <a:avLst/>
          </a:prstGeom>
          <a:noFill/>
          <a:ln w="9525">
            <a:noFill/>
            <a:miter lim="800000"/>
            <a:headEnd/>
            <a:tailEnd/>
          </a:ln>
        </p:spPr>
      </p:pic>
      <p:graphicFrame>
        <p:nvGraphicFramePr>
          <p:cNvPr id="157" name="Shape 157"/>
          <p:cNvGraphicFramePr/>
          <p:nvPr/>
        </p:nvGraphicFramePr>
        <p:xfrm>
          <a:off x="5749925" y="2898775"/>
          <a:ext cx="2947988" cy="2743200"/>
        </p:xfrm>
        <a:graphic>
          <a:graphicData uri="http://schemas.openxmlformats.org/drawingml/2006/table">
            <a:tbl>
              <a:tblPr>
                <a:noFill/>
              </a:tblPr>
              <a:tblGrid>
                <a:gridCol w="806145">
                  <a:extLst>
                    <a:ext uri="{9D8B030D-6E8A-4147-A177-3AD203B41FA5}"/>
                  </a:extLst>
                </a:gridCol>
                <a:gridCol w="2141843">
                  <a:extLst>
                    <a:ext uri="{9D8B030D-6E8A-4147-A177-3AD203B41FA5}"/>
                  </a:extLst>
                </a:gridCol>
              </a:tblGrid>
              <a:tr h="457200">
                <a:tc>
                  <a:txBody>
                    <a:bodyPr/>
                    <a:lstStyle/>
                    <a:p>
                      <a:pPr lvl="0">
                        <a:spcBef>
                          <a:spcPts val="0"/>
                        </a:spcBef>
                        <a:buNone/>
                      </a:pPr>
                      <a:r>
                        <a:rPr lang="en" sz="1800" b="1"/>
                        <a:t>S. No.</a:t>
                      </a:r>
                    </a:p>
                  </a:txBody>
                  <a:tcPr marL="91447" marR="91447" marT="91431" marB="91431"/>
                </a:tc>
                <a:tc>
                  <a:txBody>
                    <a:bodyPr/>
                    <a:lstStyle/>
                    <a:p>
                      <a:pPr lvl="0">
                        <a:spcBef>
                          <a:spcPts val="0"/>
                        </a:spcBef>
                        <a:buNone/>
                      </a:pPr>
                      <a:r>
                        <a:rPr lang="en" sz="1800" b="1"/>
                        <a:t>States</a:t>
                      </a:r>
                    </a:p>
                  </a:txBody>
                  <a:tcPr marL="91447" marR="91447" marT="91431" marB="91431"/>
                </a:tc>
                <a:extLst>
                  <a:ext uri="{0D108BD9-81ED-4DB2-BD59-A6C34878D82A}"/>
                </a:extLst>
              </a:tr>
              <a:tr h="457200">
                <a:tc>
                  <a:txBody>
                    <a:bodyPr/>
                    <a:lstStyle/>
                    <a:p>
                      <a:pPr lvl="0">
                        <a:spcBef>
                          <a:spcPts val="0"/>
                        </a:spcBef>
                        <a:buNone/>
                      </a:pPr>
                      <a:r>
                        <a:rPr lang="en" sz="1800"/>
                        <a:t>1</a:t>
                      </a:r>
                    </a:p>
                  </a:txBody>
                  <a:tcPr marL="91447" marR="91447" marT="91431" marB="91431"/>
                </a:tc>
                <a:tc>
                  <a:txBody>
                    <a:bodyPr/>
                    <a:lstStyle/>
                    <a:p>
                      <a:pPr lvl="0">
                        <a:spcBef>
                          <a:spcPts val="0"/>
                        </a:spcBef>
                        <a:buNone/>
                      </a:pPr>
                      <a:r>
                        <a:rPr lang="en" sz="1800"/>
                        <a:t>Himachal Pradesh</a:t>
                      </a:r>
                    </a:p>
                  </a:txBody>
                  <a:tcPr marL="91447" marR="91447" marT="91431" marB="91431"/>
                </a:tc>
                <a:extLst>
                  <a:ext uri="{0D108BD9-81ED-4DB2-BD59-A6C34878D82A}"/>
                </a:extLst>
              </a:tr>
              <a:tr h="457200">
                <a:tc>
                  <a:txBody>
                    <a:bodyPr/>
                    <a:lstStyle/>
                    <a:p>
                      <a:pPr lvl="0">
                        <a:spcBef>
                          <a:spcPts val="0"/>
                        </a:spcBef>
                        <a:buNone/>
                      </a:pPr>
                      <a:r>
                        <a:rPr lang="en" sz="1800"/>
                        <a:t>2</a:t>
                      </a:r>
                    </a:p>
                  </a:txBody>
                  <a:tcPr marL="91447" marR="91447" marT="91431" marB="91431"/>
                </a:tc>
                <a:tc>
                  <a:txBody>
                    <a:bodyPr/>
                    <a:lstStyle/>
                    <a:p>
                      <a:pPr lvl="0">
                        <a:spcBef>
                          <a:spcPts val="0"/>
                        </a:spcBef>
                        <a:buNone/>
                      </a:pPr>
                      <a:r>
                        <a:rPr lang="en" sz="1800" dirty="0"/>
                        <a:t>Uttarakhand</a:t>
                      </a:r>
                    </a:p>
                  </a:txBody>
                  <a:tcPr marL="91447" marR="91447" marT="91431" marB="91431"/>
                </a:tc>
                <a:extLst>
                  <a:ext uri="{0D108BD9-81ED-4DB2-BD59-A6C34878D82A}"/>
                </a:extLst>
              </a:tr>
              <a:tr h="457200">
                <a:tc>
                  <a:txBody>
                    <a:bodyPr/>
                    <a:lstStyle/>
                    <a:p>
                      <a:pPr lvl="0">
                        <a:spcBef>
                          <a:spcPts val="0"/>
                        </a:spcBef>
                        <a:buNone/>
                      </a:pPr>
                      <a:r>
                        <a:rPr lang="en" sz="1800"/>
                        <a:t>3</a:t>
                      </a:r>
                    </a:p>
                  </a:txBody>
                  <a:tcPr marL="91447" marR="91447" marT="91431" marB="91431"/>
                </a:tc>
                <a:tc>
                  <a:txBody>
                    <a:bodyPr/>
                    <a:lstStyle/>
                    <a:p>
                      <a:pPr lvl="0">
                        <a:spcBef>
                          <a:spcPts val="0"/>
                        </a:spcBef>
                        <a:buNone/>
                      </a:pPr>
                      <a:r>
                        <a:rPr lang="en" sz="1800"/>
                        <a:t>Karnataka</a:t>
                      </a:r>
                    </a:p>
                  </a:txBody>
                  <a:tcPr marL="91447" marR="91447" marT="91431" marB="91431"/>
                </a:tc>
                <a:extLst>
                  <a:ext uri="{0D108BD9-81ED-4DB2-BD59-A6C34878D82A}"/>
                </a:extLst>
              </a:tr>
              <a:tr h="457200">
                <a:tc>
                  <a:txBody>
                    <a:bodyPr/>
                    <a:lstStyle/>
                    <a:p>
                      <a:pPr lvl="0">
                        <a:spcBef>
                          <a:spcPts val="0"/>
                        </a:spcBef>
                        <a:buNone/>
                      </a:pPr>
                      <a:r>
                        <a:rPr lang="en" sz="1800"/>
                        <a:t>4</a:t>
                      </a:r>
                    </a:p>
                  </a:txBody>
                  <a:tcPr marL="91447" marR="91447" marT="91431" marB="91431"/>
                </a:tc>
                <a:tc>
                  <a:txBody>
                    <a:bodyPr/>
                    <a:lstStyle/>
                    <a:p>
                      <a:pPr lvl="0">
                        <a:spcBef>
                          <a:spcPts val="0"/>
                        </a:spcBef>
                        <a:buNone/>
                      </a:pPr>
                      <a:r>
                        <a:rPr lang="en" sz="1800"/>
                        <a:t>Nagaland</a:t>
                      </a:r>
                    </a:p>
                  </a:txBody>
                  <a:tcPr marL="91447" marR="91447" marT="91431" marB="91431"/>
                </a:tc>
                <a:extLst>
                  <a:ext uri="{0D108BD9-81ED-4DB2-BD59-A6C34878D82A}"/>
                </a:extLst>
              </a:tr>
              <a:tr h="457200">
                <a:tc>
                  <a:txBody>
                    <a:bodyPr/>
                    <a:lstStyle/>
                    <a:p>
                      <a:pPr lvl="0">
                        <a:spcBef>
                          <a:spcPts val="0"/>
                        </a:spcBef>
                        <a:buNone/>
                      </a:pPr>
                      <a:r>
                        <a:rPr lang="en" sz="1800"/>
                        <a:t>5</a:t>
                      </a:r>
                    </a:p>
                  </a:txBody>
                  <a:tcPr marL="91447" marR="91447" marT="91431" marB="91431"/>
                </a:tc>
                <a:tc>
                  <a:txBody>
                    <a:bodyPr/>
                    <a:lstStyle/>
                    <a:p>
                      <a:pPr lvl="0">
                        <a:spcBef>
                          <a:spcPts val="0"/>
                        </a:spcBef>
                        <a:buNone/>
                      </a:pPr>
                      <a:r>
                        <a:rPr lang="en" sz="1800" dirty="0"/>
                        <a:t>Manipur</a:t>
                      </a:r>
                    </a:p>
                  </a:txBody>
                  <a:tcPr marL="91447" marR="91447" marT="91431" marB="91431"/>
                </a:tc>
                <a:extLst>
                  <a:ext uri="{0D108BD9-81ED-4DB2-BD59-A6C34878D82A}"/>
                </a:extLst>
              </a:tr>
            </a:tbl>
          </a:graphicData>
        </a:graphic>
      </p:graphicFrame>
      <p:sp>
        <p:nvSpPr>
          <p:cNvPr id="54299" name="Shape 158"/>
          <p:cNvSpPr txBox="1">
            <a:spLocks noChangeArrowheads="1"/>
          </p:cNvSpPr>
          <p:nvPr/>
        </p:nvSpPr>
        <p:spPr bwMode="auto">
          <a:xfrm>
            <a:off x="5324475" y="606425"/>
            <a:ext cx="3667125" cy="455613"/>
          </a:xfrm>
          <a:prstGeom prst="rect">
            <a:avLst/>
          </a:prstGeom>
          <a:noFill/>
          <a:ln w="9525">
            <a:noFill/>
            <a:miter lim="800000"/>
            <a:headEnd/>
            <a:tailEnd/>
          </a:ln>
        </p:spPr>
        <p:txBody>
          <a:bodyPr lIns="91425" tIns="91425" rIns="91425" bIns="91425"/>
          <a:lstStyle/>
          <a:p>
            <a:pPr eaLnBrk="1" hangingPunct="1"/>
            <a:r>
              <a:rPr lang="en-US" altLang="en-US" sz="2000" b="1">
                <a:solidFill>
                  <a:srgbClr val="073763"/>
                </a:solidFill>
              </a:rPr>
              <a:t>GeoMGNREGA Working Group expansion is yet not received from the following states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Shape 163"/>
          <p:cNvSpPr>
            <a:spLocks noGrp="1"/>
          </p:cNvSpPr>
          <p:nvPr>
            <p:ph type="ctrTitle"/>
          </p:nvPr>
        </p:nvSpPr>
        <p:spPr>
          <a:xfrm>
            <a:off x="311150" y="1601788"/>
            <a:ext cx="8521700" cy="2052637"/>
          </a:xfrm>
        </p:spPr>
        <p:txBody>
          <a:bodyPr lIns="91425" tIns="91425" rIns="91425" bIns="91425" anchor="b"/>
          <a:lstStyle/>
          <a:p>
            <a:endParaRPr lang="en-US" altLang="en-US" smtClean="0"/>
          </a:p>
        </p:txBody>
      </p:sp>
      <p:sp>
        <p:nvSpPr>
          <p:cNvPr id="164" name="Shape 164"/>
          <p:cNvSpPr txBox="1">
            <a:spLocks noGrp="1"/>
          </p:cNvSpPr>
          <p:nvPr>
            <p:ph type="subTitle" idx="1"/>
          </p:nvPr>
        </p:nvSpPr>
        <p:spPr>
          <a:xfrm>
            <a:off x="311150" y="3690938"/>
            <a:ext cx="8521700" cy="793750"/>
          </a:xfrm>
        </p:spPr>
        <p:txBody>
          <a:bodyPr lIns="91425" tIns="91425" rIns="91425" bIns="91425">
            <a:noAutofit/>
          </a:bodyPr>
          <a:lstStyle/>
          <a:p>
            <a:pPr>
              <a:spcBef>
                <a:spcPts val="0"/>
              </a:spcBef>
              <a:buFont typeface="Arial" panose="020B0604020202020204" pitchFamily="34" charset="0"/>
              <a:buNone/>
              <a:defRPr/>
            </a:pPr>
            <a:endParaRPr/>
          </a:p>
        </p:txBody>
      </p:sp>
      <p:pic>
        <p:nvPicPr>
          <p:cNvPr id="56324" name="Shape 165"/>
          <p:cNvPicPr preferRelativeResize="0">
            <a:picLocks noChangeAspect="1" noChangeArrowheads="1"/>
          </p:cNvPicPr>
          <p:nvPr/>
        </p:nvPicPr>
        <p:blipFill>
          <a:blip r:embed="rId3"/>
          <a:srcRect/>
          <a:stretch>
            <a:fillRect/>
          </a:stretch>
        </p:blipFill>
        <p:spPr bwMode="auto">
          <a:xfrm>
            <a:off x="0" y="2286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Shape 170"/>
          <p:cNvSpPr>
            <a:spLocks noGrp="1"/>
          </p:cNvSpPr>
          <p:nvPr>
            <p:ph type="ctrTitle"/>
          </p:nvPr>
        </p:nvSpPr>
        <p:spPr>
          <a:xfrm>
            <a:off x="311150" y="1601788"/>
            <a:ext cx="8521700" cy="2052637"/>
          </a:xfrm>
        </p:spPr>
        <p:txBody>
          <a:bodyPr lIns="91425" tIns="91425" rIns="91425" bIns="91425" anchor="b"/>
          <a:lstStyle/>
          <a:p>
            <a:endParaRPr lang="en-US" altLang="en-US" smtClean="0"/>
          </a:p>
        </p:txBody>
      </p:sp>
      <p:sp>
        <p:nvSpPr>
          <p:cNvPr id="171" name="Shape 171"/>
          <p:cNvSpPr txBox="1">
            <a:spLocks noGrp="1"/>
          </p:cNvSpPr>
          <p:nvPr>
            <p:ph type="subTitle" idx="1"/>
          </p:nvPr>
        </p:nvSpPr>
        <p:spPr>
          <a:xfrm>
            <a:off x="311150" y="3690938"/>
            <a:ext cx="8521700" cy="793750"/>
          </a:xfrm>
        </p:spPr>
        <p:txBody>
          <a:bodyPr lIns="91425" tIns="91425" rIns="91425" bIns="91425">
            <a:noAutofit/>
          </a:bodyPr>
          <a:lstStyle/>
          <a:p>
            <a:pPr>
              <a:spcBef>
                <a:spcPts val="0"/>
              </a:spcBef>
              <a:buFont typeface="Arial" panose="020B0604020202020204" pitchFamily="34" charset="0"/>
              <a:buNone/>
              <a:defRPr/>
            </a:pPr>
            <a:endParaRPr/>
          </a:p>
        </p:txBody>
      </p:sp>
      <p:pic>
        <p:nvPicPr>
          <p:cNvPr id="58372" name="Shape 172"/>
          <p:cNvPicPr preferRelativeResize="0">
            <a:picLocks noChangeAspect="1" noChangeArrowheads="1"/>
          </p:cNvPicPr>
          <p:nvPr/>
        </p:nvPicPr>
        <p:blipFill>
          <a:blip r:embed="rId3"/>
          <a:srcRect/>
          <a:stretch>
            <a:fillRect/>
          </a:stretch>
        </p:blipFill>
        <p:spPr bwMode="auto">
          <a:xfrm>
            <a:off x="0" y="3810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Shape 177"/>
          <p:cNvSpPr txBox="1">
            <a:spLocks noChangeArrowheads="1"/>
          </p:cNvSpPr>
          <p:nvPr/>
        </p:nvSpPr>
        <p:spPr bwMode="auto">
          <a:xfrm>
            <a:off x="0" y="3175"/>
            <a:ext cx="9144000" cy="457200"/>
          </a:xfrm>
          <a:prstGeom prst="rect">
            <a:avLst/>
          </a:prstGeom>
          <a:solidFill>
            <a:srgbClr val="351C75"/>
          </a:solidFill>
          <a:ln w="9525">
            <a:noFill/>
            <a:miter lim="800000"/>
            <a:headEnd/>
            <a:tailEnd/>
          </a:ln>
        </p:spPr>
        <p:txBody>
          <a:bodyPr lIns="91425" tIns="91425" rIns="91425" bIns="91425"/>
          <a:lstStyle/>
          <a:p>
            <a:pPr algn="ctr" eaLnBrk="1" hangingPunct="1"/>
            <a:r>
              <a:rPr lang="en-US" altLang="en-US" b="1">
                <a:solidFill>
                  <a:srgbClr val="FFFFFF"/>
                </a:solidFill>
              </a:rPr>
              <a:t>State Target and achievement so far</a:t>
            </a:r>
          </a:p>
        </p:txBody>
      </p:sp>
      <p:pic>
        <p:nvPicPr>
          <p:cNvPr id="60419" name="Shape 178"/>
          <p:cNvPicPr preferRelativeResize="0">
            <a:picLocks noChangeAspect="1" noChangeArrowheads="1"/>
          </p:cNvPicPr>
          <p:nvPr/>
        </p:nvPicPr>
        <p:blipFill>
          <a:blip r:embed="rId3"/>
          <a:srcRect/>
          <a:stretch>
            <a:fillRect/>
          </a:stretch>
        </p:blipFill>
        <p:spPr bwMode="auto">
          <a:xfrm>
            <a:off x="1066800" y="460375"/>
            <a:ext cx="6781800" cy="6321425"/>
          </a:xfrm>
          <a:prstGeom prst="rect">
            <a:avLst/>
          </a:prstGeom>
          <a:noFill/>
          <a:ln w="9525">
            <a:noFill/>
            <a:miter lim="800000"/>
            <a:headEnd/>
            <a:tailEnd/>
          </a:ln>
        </p:spPr>
      </p:pic>
      <p:sp>
        <p:nvSpPr>
          <p:cNvPr id="60420" name="TextBox 1"/>
          <p:cNvSpPr txBox="1">
            <a:spLocks noChangeArrowheads="1"/>
          </p:cNvSpPr>
          <p:nvPr/>
        </p:nvSpPr>
        <p:spPr bwMode="auto">
          <a:xfrm>
            <a:off x="4038600" y="6553200"/>
            <a:ext cx="990600" cy="276225"/>
          </a:xfrm>
          <a:prstGeom prst="rect">
            <a:avLst/>
          </a:prstGeom>
          <a:solidFill>
            <a:schemeClr val="bg1"/>
          </a:solidFill>
          <a:ln w="9525">
            <a:noFill/>
            <a:miter lim="800000"/>
            <a:headEnd/>
            <a:tailEnd/>
          </a:ln>
        </p:spPr>
        <p:txBody>
          <a:bodyPr>
            <a:spAutoFit/>
          </a:bodyPr>
          <a:lstStyle/>
          <a:p>
            <a:pPr algn="r"/>
            <a:r>
              <a:rPr lang="en-US" altLang="en-US" sz="1200"/>
              <a:t>27,227,176</a:t>
            </a:r>
            <a:endParaRPr lang="en-IN" alt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Shape 187"/>
          <p:cNvSpPr>
            <a:spLocks noGrp="1"/>
          </p:cNvSpPr>
          <p:nvPr>
            <p:ph type="title"/>
          </p:nvPr>
        </p:nvSpPr>
        <p:spPr>
          <a:xfrm>
            <a:off x="0" y="0"/>
            <a:ext cx="9144000" cy="609600"/>
          </a:xfrm>
          <a:solidFill>
            <a:srgbClr val="F9CB9C"/>
          </a:solidFill>
        </p:spPr>
        <p:txBody>
          <a:bodyPr lIns="91425" tIns="91425" rIns="91425" bIns="91425" anchor="t"/>
          <a:lstStyle/>
          <a:p>
            <a:pPr indent="457200">
              <a:spcBef>
                <a:spcPct val="0"/>
              </a:spcBef>
            </a:pPr>
            <a:r>
              <a:rPr lang="en-US" altLang="en-US" sz="3600" smtClean="0"/>
              <a:t>Support</a:t>
            </a:r>
          </a:p>
        </p:txBody>
      </p:sp>
      <p:sp>
        <p:nvSpPr>
          <p:cNvPr id="62467" name="Shape 188"/>
          <p:cNvSpPr>
            <a:spLocks noGrp="1"/>
          </p:cNvSpPr>
          <p:nvPr>
            <p:ph type="body" idx="1"/>
          </p:nvPr>
        </p:nvSpPr>
        <p:spPr>
          <a:xfrm>
            <a:off x="0" y="609600"/>
            <a:ext cx="9144000" cy="6248400"/>
          </a:xfrm>
        </p:spPr>
        <p:txBody>
          <a:bodyPr lIns="91425" tIns="91425" rIns="91425" bIns="91425"/>
          <a:lstStyle/>
          <a:p>
            <a:pPr marL="457200" indent="-228600">
              <a:lnSpc>
                <a:spcPct val="150000"/>
              </a:lnSpc>
              <a:spcBef>
                <a:spcPct val="0"/>
              </a:spcBef>
              <a:buClr>
                <a:srgbClr val="000000"/>
              </a:buClr>
              <a:buFont typeface="Merriweather" charset="0"/>
              <a:buAutoNum type="arabicPeriod"/>
            </a:pPr>
            <a:r>
              <a:rPr lang="en-US" altLang="en-US" sz="2600" smtClean="0">
                <a:latin typeface="Merriweather" charset="0"/>
                <a:ea typeface="Merriweather" charset="0"/>
                <a:cs typeface="Merriweather" charset="0"/>
                <a:sym typeface="Merriweather" charset="0"/>
              </a:rPr>
              <a:t>Frequently Asked Questions are available at </a:t>
            </a:r>
            <a:r>
              <a:rPr lang="en-US" altLang="en-US" sz="2600" b="1" smtClean="0">
                <a:solidFill>
                  <a:srgbClr val="3C78D8"/>
                </a:solidFill>
                <a:latin typeface="Merriweather" charset="0"/>
                <a:ea typeface="Merriweather" charset="0"/>
                <a:cs typeface="Merriweather" charset="0"/>
                <a:sym typeface="Merriweather" charset="0"/>
                <a:hlinkClick r:id="rId3"/>
              </a:rPr>
              <a:t>http://mord.geomgnrega.in/</a:t>
            </a:r>
            <a:r>
              <a:rPr lang="en-US" altLang="en-US" sz="2600" smtClean="0">
                <a:latin typeface="Merriweather" charset="0"/>
                <a:ea typeface="Merriweather" charset="0"/>
                <a:cs typeface="Merriweather" charset="0"/>
                <a:sym typeface="Merriweather" charset="0"/>
              </a:rPr>
              <a:t> and updated regularly on the basis of day to day experience and considering future requirements. </a:t>
            </a:r>
          </a:p>
          <a:p>
            <a:pPr marL="457200" indent="-228600">
              <a:lnSpc>
                <a:spcPct val="150000"/>
              </a:lnSpc>
              <a:spcBef>
                <a:spcPct val="0"/>
              </a:spcBef>
              <a:spcAft>
                <a:spcPts val="1600"/>
              </a:spcAft>
              <a:buClr>
                <a:srgbClr val="000000"/>
              </a:buClr>
              <a:buFont typeface="Merriweather" charset="0"/>
              <a:buAutoNum type="arabicPeriod"/>
            </a:pPr>
            <a:r>
              <a:rPr lang="en-US" altLang="en-US" sz="2600" smtClean="0">
                <a:latin typeface="Merriweather" charset="0"/>
                <a:ea typeface="Merriweather" charset="0"/>
                <a:cs typeface="Merriweather" charset="0"/>
                <a:sym typeface="Merriweather" charset="0"/>
              </a:rPr>
              <a:t>For any clarification write to GeoMGNREGA team at </a:t>
            </a:r>
            <a:r>
              <a:rPr lang="en-US" altLang="en-US" sz="2600" b="1" u="sng" smtClean="0">
                <a:solidFill>
                  <a:srgbClr val="1155CC"/>
                </a:solidFill>
                <a:latin typeface="Merriweather" charset="0"/>
                <a:ea typeface="Merriweather" charset="0"/>
                <a:cs typeface="Merriweather" charset="0"/>
                <a:sym typeface="Merriweather" charset="0"/>
                <a:hlinkClick r:id="rId4"/>
              </a:rPr>
              <a:t>team@geomgnrega.in</a:t>
            </a:r>
            <a:r>
              <a:rPr lang="en-US" altLang="en-US" sz="2600" smtClean="0">
                <a:latin typeface="Merriweather" charset="0"/>
                <a:ea typeface="Merriweather" charset="0"/>
                <a:cs typeface="Merriweather" charset="0"/>
                <a:sym typeface="Merriweather" charset="0"/>
              </a:rPr>
              <a:t> with detail.</a:t>
            </a:r>
          </a:p>
          <a:p>
            <a:pPr marL="457200" indent="-228600">
              <a:lnSpc>
                <a:spcPct val="150000"/>
              </a:lnSpc>
              <a:spcBef>
                <a:spcPct val="0"/>
              </a:spcBef>
              <a:buClr>
                <a:srgbClr val="000000"/>
              </a:buClr>
              <a:buFont typeface="Merriweather" charset="0"/>
              <a:buAutoNum type="arabicPeriod"/>
            </a:pPr>
            <a:r>
              <a:rPr lang="en-US" altLang="en-US" sz="2600" smtClean="0">
                <a:latin typeface="Merriweather" charset="0"/>
                <a:ea typeface="Merriweather" charset="0"/>
                <a:cs typeface="Merriweather" charset="0"/>
                <a:sym typeface="Merriweather" charset="0"/>
              </a:rPr>
              <a:t>Standard Operating Manual (SoM)</a:t>
            </a:r>
          </a:p>
          <a:p>
            <a:pPr marL="457200" indent="-228600">
              <a:lnSpc>
                <a:spcPct val="150000"/>
              </a:lnSpc>
              <a:spcBef>
                <a:spcPct val="0"/>
              </a:spcBef>
              <a:buClr>
                <a:srgbClr val="000000"/>
              </a:buClr>
              <a:buFont typeface="Merriweather" charset="0"/>
              <a:buAutoNum type="arabicPeriod"/>
            </a:pPr>
            <a:r>
              <a:rPr lang="en-US" altLang="en-US" sz="2600" b="1" smtClean="0">
                <a:solidFill>
                  <a:srgbClr val="1155CC"/>
                </a:solidFill>
                <a:latin typeface="Merriweather" charset="0"/>
                <a:ea typeface="Merriweather" charset="0"/>
                <a:cs typeface="Merriweather" charset="0"/>
                <a:sym typeface="Merriweather" charset="0"/>
              </a:rPr>
              <a:t>GeoMGNREGA Watch </a:t>
            </a:r>
            <a:r>
              <a:rPr lang="en-US" altLang="en-US" sz="2600" smtClean="0">
                <a:solidFill>
                  <a:srgbClr val="000000"/>
                </a:solidFill>
                <a:latin typeface="Merriweather" charset="0"/>
                <a:ea typeface="Merriweather" charset="0"/>
                <a:cs typeface="Merriweather" charset="0"/>
                <a:sym typeface="Merriweather" charset="0"/>
              </a:rPr>
              <a:t>whatsapp group is open for discussions regarding GeoMGNREGA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Shape 197"/>
          <p:cNvSpPr>
            <a:spLocks noGrp="1"/>
          </p:cNvSpPr>
          <p:nvPr>
            <p:ph type="title"/>
          </p:nvPr>
        </p:nvSpPr>
        <p:spPr>
          <a:xfrm>
            <a:off x="0" y="0"/>
            <a:ext cx="9144000" cy="763588"/>
          </a:xfrm>
          <a:solidFill>
            <a:srgbClr val="F9CB9C"/>
          </a:solidFill>
        </p:spPr>
        <p:txBody>
          <a:bodyPr lIns="91425" tIns="91425" rIns="91425" bIns="91425" anchor="t"/>
          <a:lstStyle/>
          <a:p>
            <a:pPr>
              <a:spcBef>
                <a:spcPct val="0"/>
              </a:spcBef>
            </a:pPr>
            <a:r>
              <a:rPr lang="en-US" altLang="en-US" smtClean="0"/>
              <a:t>	Challenges		</a:t>
            </a:r>
          </a:p>
        </p:txBody>
      </p:sp>
      <p:sp>
        <p:nvSpPr>
          <p:cNvPr id="64515" name="Shape 198"/>
          <p:cNvSpPr>
            <a:spLocks noGrp="1"/>
          </p:cNvSpPr>
          <p:nvPr>
            <p:ph type="body" idx="1"/>
          </p:nvPr>
        </p:nvSpPr>
        <p:spPr>
          <a:xfrm>
            <a:off x="0" y="762000"/>
            <a:ext cx="9144000" cy="4554538"/>
          </a:xfrm>
        </p:spPr>
        <p:txBody>
          <a:bodyPr lIns="91425" tIns="91425" rIns="91425" bIns="91425"/>
          <a:lstStyle/>
          <a:p>
            <a:pPr marL="457200" indent="-228600">
              <a:lnSpc>
                <a:spcPct val="150000"/>
              </a:lnSpc>
              <a:spcBef>
                <a:spcPct val="0"/>
              </a:spcBef>
              <a:buFont typeface="Merriweather" charset="0"/>
              <a:buAutoNum type="arabicPeriod"/>
            </a:pPr>
            <a:r>
              <a:rPr lang="en-US" altLang="en-US" sz="2600" smtClean="0">
                <a:latin typeface="Merriweather" charset="0"/>
                <a:ea typeface="Merriweather" charset="0"/>
                <a:cs typeface="Merriweather" charset="0"/>
                <a:sym typeface="Merriweather" charset="0"/>
              </a:rPr>
              <a:t>Missing Photograph - An intermediate solution is provided wherein the photos are recovered in 24 hours. The NRSC team is continually working on permanent solution.</a:t>
            </a:r>
          </a:p>
          <a:p>
            <a:pPr marL="457200" indent="-228600">
              <a:lnSpc>
                <a:spcPct val="150000"/>
              </a:lnSpc>
              <a:spcBef>
                <a:spcPct val="0"/>
              </a:spcBef>
              <a:spcAft>
                <a:spcPts val="1600"/>
              </a:spcAft>
              <a:buFont typeface="Merriweather" charset="0"/>
              <a:buAutoNum type="arabicPeriod"/>
            </a:pPr>
            <a:r>
              <a:rPr lang="en-US" altLang="en-US" sz="2600" smtClean="0">
                <a:latin typeface="Merriweather" charset="0"/>
                <a:ea typeface="Merriweather" charset="0"/>
                <a:cs typeface="Merriweather" charset="0"/>
                <a:sym typeface="Merriweather" charset="0"/>
              </a:rPr>
              <a:t>Modification in unregistered Geotags and Statistical Reports</a:t>
            </a:r>
          </a:p>
          <a:p>
            <a:pPr marL="457200" indent="-228600">
              <a:lnSpc>
                <a:spcPct val="150000"/>
              </a:lnSpc>
              <a:spcBef>
                <a:spcPct val="0"/>
              </a:spcBef>
              <a:spcAft>
                <a:spcPts val="1600"/>
              </a:spcAft>
              <a:buFont typeface="Merriweather" charset="0"/>
              <a:buAutoNum type="arabicPeriod"/>
            </a:pPr>
            <a:r>
              <a:rPr lang="en-US" altLang="en-US" sz="2600" smtClean="0">
                <a:latin typeface="Merriweather" charset="0"/>
                <a:ea typeface="Merriweather" charset="0"/>
                <a:cs typeface="Merriweather" charset="0"/>
                <a:sym typeface="Merriweather" charset="0"/>
              </a:rPr>
              <a:t>Duplicate Geotagging - An asset can be multiple time Geotagged and approved by GAS. There was no check at MSE level on asset data already geotagged and uploaded to the bhuvan server from the mobile application.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1" descr="DSC_1217.JPG"/>
          <p:cNvPicPr>
            <a:picLocks noChangeAspect="1"/>
          </p:cNvPicPr>
          <p:nvPr/>
        </p:nvPicPr>
        <p:blipFill>
          <a:blip r:embed="rId2" cstate="email"/>
          <a:srcRect/>
          <a:stretch>
            <a:fillRect/>
          </a:stretch>
        </p:blipFill>
        <p:spPr bwMode="auto">
          <a:xfrm>
            <a:off x="5105400" y="4183063"/>
            <a:ext cx="4038600" cy="2674937"/>
          </a:xfrm>
          <a:prstGeom prst="rect">
            <a:avLst/>
          </a:prstGeom>
          <a:noFill/>
          <a:ln w="9525">
            <a:noFill/>
            <a:miter lim="800000"/>
            <a:headEnd/>
            <a:tailEnd/>
          </a:ln>
        </p:spPr>
      </p:pic>
      <p:pic>
        <p:nvPicPr>
          <p:cNvPr id="66563" name="Picture 2" descr="WhatsApp Image 2016-11-01 at 3.15.47 PM.jpeg"/>
          <p:cNvPicPr>
            <a:picLocks noChangeAspect="1"/>
          </p:cNvPicPr>
          <p:nvPr/>
        </p:nvPicPr>
        <p:blipFill>
          <a:blip r:embed="rId3" cstate="email"/>
          <a:srcRect/>
          <a:stretch>
            <a:fillRect/>
          </a:stretch>
        </p:blipFill>
        <p:spPr bwMode="auto">
          <a:xfrm>
            <a:off x="2946400" y="0"/>
            <a:ext cx="6197600" cy="4648200"/>
          </a:xfrm>
          <a:prstGeom prst="rect">
            <a:avLst/>
          </a:prstGeom>
          <a:noFill/>
          <a:ln w="9525">
            <a:noFill/>
            <a:miter lim="800000"/>
            <a:headEnd/>
            <a:tailEnd/>
          </a:ln>
        </p:spPr>
      </p:pic>
      <p:pic>
        <p:nvPicPr>
          <p:cNvPr id="66564" name="Picture 3" descr="WhatsApp Image 2016-11-01 at 1.48.55 PM.jpeg"/>
          <p:cNvPicPr>
            <a:picLocks noChangeAspect="1"/>
          </p:cNvPicPr>
          <p:nvPr/>
        </p:nvPicPr>
        <p:blipFill>
          <a:blip r:embed="rId4" cstate="email"/>
          <a:srcRect/>
          <a:stretch>
            <a:fillRect/>
          </a:stretch>
        </p:blipFill>
        <p:spPr bwMode="auto">
          <a:xfrm>
            <a:off x="0" y="3028950"/>
            <a:ext cx="5105400" cy="3829050"/>
          </a:xfrm>
          <a:prstGeom prst="rect">
            <a:avLst/>
          </a:prstGeom>
          <a:noFill/>
          <a:ln w="9525">
            <a:noFill/>
            <a:miter lim="800000"/>
            <a:headEnd/>
            <a:tailEnd/>
          </a:ln>
        </p:spPr>
      </p:pic>
      <p:sp>
        <p:nvSpPr>
          <p:cNvPr id="66565" name="Rectangle 4"/>
          <p:cNvSpPr>
            <a:spLocks noChangeArrowheads="1"/>
          </p:cNvSpPr>
          <p:nvPr/>
        </p:nvSpPr>
        <p:spPr bwMode="auto">
          <a:xfrm>
            <a:off x="5105400" y="228600"/>
            <a:ext cx="3810000" cy="646113"/>
          </a:xfrm>
          <a:prstGeom prst="rect">
            <a:avLst/>
          </a:prstGeom>
          <a:noFill/>
          <a:ln w="9525">
            <a:noFill/>
            <a:miter lim="800000"/>
            <a:headEnd/>
            <a:tailEnd/>
          </a:ln>
        </p:spPr>
        <p:txBody>
          <a:bodyPr>
            <a:spAutoFit/>
          </a:bodyPr>
          <a:lstStyle/>
          <a:p>
            <a:r>
              <a:rPr lang="en-US" altLang="en-US" b="1"/>
              <a:t>Field demonstration of Geo tagging of Assets, Rajauri, J&amp; K</a:t>
            </a:r>
          </a:p>
        </p:txBody>
      </p:sp>
      <p:sp>
        <p:nvSpPr>
          <p:cNvPr id="66566" name="Rectangle 5"/>
          <p:cNvSpPr>
            <a:spLocks noChangeArrowheads="1"/>
          </p:cNvSpPr>
          <p:nvPr/>
        </p:nvSpPr>
        <p:spPr bwMode="auto">
          <a:xfrm>
            <a:off x="5105400" y="4724400"/>
            <a:ext cx="1981200" cy="923925"/>
          </a:xfrm>
          <a:prstGeom prst="rect">
            <a:avLst/>
          </a:prstGeom>
          <a:noFill/>
          <a:ln w="9525">
            <a:noFill/>
            <a:miter lim="800000"/>
            <a:headEnd/>
            <a:tailEnd/>
          </a:ln>
        </p:spPr>
        <p:txBody>
          <a:bodyPr>
            <a:spAutoFit/>
          </a:bodyPr>
          <a:lstStyle/>
          <a:p>
            <a:r>
              <a:rPr lang="en-US" altLang="en-US" b="1"/>
              <a:t>Geo tagging of Assets, Chhattisgarh</a:t>
            </a:r>
          </a:p>
        </p:txBody>
      </p:sp>
      <p:sp>
        <p:nvSpPr>
          <p:cNvPr id="66567" name="Rectangle 6"/>
          <p:cNvSpPr>
            <a:spLocks noChangeArrowheads="1"/>
          </p:cNvSpPr>
          <p:nvPr/>
        </p:nvSpPr>
        <p:spPr bwMode="auto">
          <a:xfrm>
            <a:off x="0" y="3200400"/>
            <a:ext cx="3895725" cy="369888"/>
          </a:xfrm>
          <a:prstGeom prst="rect">
            <a:avLst/>
          </a:prstGeom>
          <a:noFill/>
          <a:ln w="9525">
            <a:noFill/>
            <a:miter lim="800000"/>
            <a:headEnd/>
            <a:tailEnd/>
          </a:ln>
        </p:spPr>
        <p:txBody>
          <a:bodyPr wrap="none">
            <a:spAutoFit/>
          </a:bodyPr>
          <a:lstStyle/>
          <a:p>
            <a:r>
              <a:rPr lang="en-US" altLang="en-US" b="1"/>
              <a:t>Geo MGNREGA training Anantnag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Emphasis </a:t>
            </a:r>
            <a:br>
              <a:rPr lang="en-US" sz="8000" i="1" dirty="0">
                <a:solidFill>
                  <a:schemeClr val="accent2">
                    <a:lumMod val="50000"/>
                  </a:schemeClr>
                </a:solidFill>
                <a:latin typeface="Californian FB" pitchFamily="18" charset="0"/>
              </a:rPr>
            </a:br>
            <a:r>
              <a:rPr lang="en-US" sz="8000" i="1" dirty="0">
                <a:solidFill>
                  <a:schemeClr val="accent2">
                    <a:lumMod val="50000"/>
                  </a:schemeClr>
                </a:solidFill>
                <a:latin typeface="Californian FB" pitchFamily="18" charset="0"/>
              </a:rPr>
              <a:t>on </a:t>
            </a:r>
            <a:br>
              <a:rPr lang="en-US" sz="8000" i="1" dirty="0">
                <a:solidFill>
                  <a:schemeClr val="accent2">
                    <a:lumMod val="50000"/>
                  </a:schemeClr>
                </a:solidFill>
                <a:latin typeface="Californian FB" pitchFamily="18" charset="0"/>
              </a:rPr>
            </a:br>
            <a:r>
              <a:rPr lang="en-US" sz="8000" i="1" dirty="0">
                <a:solidFill>
                  <a:schemeClr val="accent2">
                    <a:lumMod val="50000"/>
                  </a:schemeClr>
                </a:solidFill>
                <a:latin typeface="Californian FB" pitchFamily="18" charset="0"/>
              </a:rPr>
              <a:t>NRM &amp; Agriculture</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803400"/>
            <a:ext cx="8839200" cy="4357688"/>
          </a:xfrm>
        </p:spPr>
        <p:txBody>
          <a:bodyPr anchor="ctr">
            <a:noAutofit/>
          </a:bodyPr>
          <a:lstStyle/>
          <a:p>
            <a:pPr marL="365751" lvl="1" algn="ctr">
              <a:buFont typeface="Arial" charset="0"/>
              <a:buNone/>
              <a:defRPr/>
            </a:pPr>
            <a:endParaRPr lang="en-US" sz="2400" b="1" dirty="0"/>
          </a:p>
          <a:p>
            <a:pPr marL="365751" lvl="1" algn="ctr">
              <a:buFont typeface="Arial" charset="0"/>
              <a:buNone/>
              <a:defRPr/>
            </a:pPr>
            <a:endParaRPr lang="en-US" sz="2667" b="1" dirty="0"/>
          </a:p>
        </p:txBody>
      </p:sp>
      <p:sp>
        <p:nvSpPr>
          <p:cNvPr id="5" name="Rectangle 4"/>
          <p:cNvSpPr/>
          <p:nvPr/>
        </p:nvSpPr>
        <p:spPr>
          <a:xfrm>
            <a:off x="0" y="0"/>
            <a:ext cx="9144000" cy="609600"/>
          </a:xfrm>
          <a:prstGeom prst="rect">
            <a:avLst/>
          </a:prstGeom>
          <a:solidFill>
            <a:schemeClr val="bg2">
              <a:lumMod val="90000"/>
            </a:schemeClr>
          </a:solidFill>
          <a:ln w="9525">
            <a:noFill/>
            <a:miter lim="800000"/>
            <a:headEnd/>
            <a:tailEnd/>
          </a:ln>
        </p:spPr>
        <p:txBody>
          <a:bodyPr>
            <a:normAutofit fontScale="97500"/>
          </a:bodyPr>
          <a:lstStyle/>
          <a:p>
            <a:pPr algn="ctr" eaLnBrk="1" fontAlgn="auto" hangingPunct="1">
              <a:spcAft>
                <a:spcPts val="0"/>
              </a:spcAft>
              <a:defRPr/>
            </a:pPr>
            <a:r>
              <a:rPr lang="en-US" altLang="en-US" sz="3200" dirty="0">
                <a:solidFill>
                  <a:srgbClr val="C00000"/>
                </a:solidFill>
                <a:latin typeface="Century Schoolbook" pitchFamily="18" charset="0"/>
                <a:ea typeface="+mj-ea"/>
                <a:cs typeface="+mj-cs"/>
              </a:rPr>
              <a:t>Mission Water Conservation</a:t>
            </a:r>
            <a:endParaRPr lang="en-IN" altLang="en-US" sz="3200" dirty="0">
              <a:solidFill>
                <a:srgbClr val="C00000"/>
              </a:solidFill>
              <a:latin typeface="Century Schoolbook" pitchFamily="18" charset="0"/>
              <a:ea typeface="+mj-ea"/>
              <a:cs typeface="+mj-cs"/>
            </a:endParaRPr>
          </a:p>
        </p:txBody>
      </p:sp>
      <p:sp>
        <p:nvSpPr>
          <p:cNvPr id="7" name="Rectangle 6"/>
          <p:cNvSpPr/>
          <p:nvPr/>
        </p:nvSpPr>
        <p:spPr>
          <a:xfrm>
            <a:off x="0" y="703263"/>
            <a:ext cx="9144000" cy="6002337"/>
          </a:xfrm>
          <a:prstGeom prst="rect">
            <a:avLst/>
          </a:prstGeom>
          <a:noFill/>
          <a:ln>
            <a:solidFill>
              <a:schemeClr val="accent1"/>
            </a:solidFill>
          </a:ln>
        </p:spPr>
        <p:txBody>
          <a:bodyPr>
            <a:spAutoFit/>
          </a:bodyPr>
          <a:lstStyle/>
          <a:p>
            <a:pPr marL="457200" indent="-457200" algn="just">
              <a:buFont typeface="Arial" panose="020B0604020202020204" pitchFamily="34" charset="0"/>
              <a:buChar char="•"/>
              <a:defRPr/>
            </a:pPr>
            <a:r>
              <a:rPr lang="en-IN" sz="2400" dirty="0">
                <a:latin typeface="+mn-lt"/>
                <a:cs typeface="+mn-cs"/>
              </a:rPr>
              <a:t>112 districts categorized as </a:t>
            </a:r>
            <a:r>
              <a:rPr lang="en-IN" sz="2400" b="1" dirty="0">
                <a:latin typeface="+mn-lt"/>
                <a:cs typeface="+mn-cs"/>
              </a:rPr>
              <a:t>‘Irrigation Deprived’</a:t>
            </a:r>
            <a:endParaRPr lang="en-IN" sz="2400" dirty="0">
              <a:latin typeface="+mn-lt"/>
              <a:cs typeface="+mn-cs"/>
            </a:endParaRPr>
          </a:p>
          <a:p>
            <a:pPr marL="457200" indent="-457200" algn="just">
              <a:buFont typeface="Arial" panose="020B0604020202020204" pitchFamily="34" charset="0"/>
              <a:buChar char="•"/>
              <a:defRPr/>
            </a:pPr>
            <a:r>
              <a:rPr lang="en-IN" sz="2400" dirty="0">
                <a:latin typeface="+mn-lt"/>
                <a:cs typeface="+mn-cs"/>
              </a:rPr>
              <a:t>Grim situation due to over utilization of groundwater - 1068 Blocks and 217 Blocks categorized as </a:t>
            </a:r>
            <a:r>
              <a:rPr lang="en-IN" sz="2400" b="1" dirty="0">
                <a:latin typeface="+mn-lt"/>
                <a:cs typeface="+mn-cs"/>
              </a:rPr>
              <a:t>Over Exploited Blocks </a:t>
            </a:r>
            <a:r>
              <a:rPr lang="en-IN" sz="2400" dirty="0">
                <a:latin typeface="+mn-lt"/>
                <a:cs typeface="+mn-cs"/>
              </a:rPr>
              <a:t>and </a:t>
            </a:r>
            <a:r>
              <a:rPr lang="en-IN" sz="2400" b="1" dirty="0">
                <a:latin typeface="+mn-lt"/>
                <a:cs typeface="+mn-cs"/>
              </a:rPr>
              <a:t>Critical Blocks </a:t>
            </a:r>
            <a:r>
              <a:rPr lang="en-IN" sz="2400" dirty="0">
                <a:latin typeface="+mn-lt"/>
                <a:cs typeface="+mn-cs"/>
              </a:rPr>
              <a:t>respectively</a:t>
            </a:r>
          </a:p>
          <a:p>
            <a:pPr marL="457200" indent="-457200" algn="just">
              <a:buFont typeface="Arial" panose="020B0604020202020204" pitchFamily="34" charset="0"/>
              <a:buChar char="•"/>
              <a:defRPr/>
            </a:pPr>
            <a:r>
              <a:rPr lang="en-IN" sz="2400" dirty="0">
                <a:latin typeface="+mn-lt"/>
                <a:cs typeface="+mn-cs"/>
              </a:rPr>
              <a:t>During current year, 155 districts from 25 states received less than 75% of the average rainfall</a:t>
            </a:r>
          </a:p>
          <a:p>
            <a:pPr marL="457200" indent="-457200" algn="just">
              <a:buFont typeface="Arial" panose="020B0604020202020204" pitchFamily="34" charset="0"/>
              <a:buChar char="•"/>
              <a:defRPr/>
            </a:pPr>
            <a:r>
              <a:rPr lang="en-IN" sz="2400" dirty="0">
                <a:latin typeface="+mn-lt"/>
                <a:cs typeface="+mn-cs"/>
              </a:rPr>
              <a:t>There is a need for paradigm shift from Relief Work approach to Integrated Natural Resource Management (INRM) approach in implementation of MGNREGS</a:t>
            </a:r>
          </a:p>
          <a:p>
            <a:pPr marL="457200" indent="-457200" algn="just">
              <a:buFont typeface="Arial" panose="020B0604020202020204" pitchFamily="34" charset="0"/>
              <a:buChar char="•"/>
              <a:defRPr/>
            </a:pPr>
            <a:r>
              <a:rPr lang="en-IN" sz="2400" dirty="0">
                <a:latin typeface="+mn-lt"/>
                <a:cs typeface="+mn-cs"/>
              </a:rPr>
              <a:t>Planned and systematic development of land and harnessing of rainwater following watershed principle s should be become central focus of MGNREGS to sustainably enhance farm productivity and income of poor people.</a:t>
            </a:r>
          </a:p>
          <a:p>
            <a:pPr marL="457200" indent="-457200" algn="just">
              <a:buFont typeface="Arial" panose="020B0604020202020204" pitchFamily="34" charset="0"/>
              <a:buChar char="•"/>
              <a:defRPr/>
            </a:pPr>
            <a:r>
              <a:rPr lang="en-IN" sz="2400" dirty="0">
                <a:latin typeface="+mn-lt"/>
                <a:cs typeface="+mn-cs"/>
              </a:rPr>
              <a:t>Systematic identification, planning and implementation of projects is highly recommended as it leads to creation of sustainable and productive assets for the community.</a:t>
            </a:r>
          </a:p>
        </p:txBody>
      </p:sp>
    </p:spTree>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803400"/>
            <a:ext cx="8839200" cy="4357688"/>
          </a:xfrm>
        </p:spPr>
        <p:txBody>
          <a:bodyPr anchor="ctr">
            <a:noAutofit/>
          </a:bodyPr>
          <a:lstStyle/>
          <a:p>
            <a:pPr marL="365751" lvl="1" algn="ctr">
              <a:buFont typeface="Arial" charset="0"/>
              <a:buNone/>
              <a:defRPr/>
            </a:pPr>
            <a:endParaRPr lang="en-US" sz="2400" b="1" dirty="0"/>
          </a:p>
          <a:p>
            <a:pPr marL="365751" lvl="1" algn="ctr">
              <a:buFont typeface="Arial" charset="0"/>
              <a:buNone/>
              <a:defRPr/>
            </a:pPr>
            <a:endParaRPr lang="en-US" sz="2667" b="1" dirty="0"/>
          </a:p>
        </p:txBody>
      </p:sp>
      <p:sp>
        <p:nvSpPr>
          <p:cNvPr id="5" name="Rectangle 4"/>
          <p:cNvSpPr/>
          <p:nvPr/>
        </p:nvSpPr>
        <p:spPr>
          <a:xfrm>
            <a:off x="0" y="0"/>
            <a:ext cx="9144000" cy="609600"/>
          </a:xfrm>
          <a:prstGeom prst="rect">
            <a:avLst/>
          </a:prstGeom>
          <a:solidFill>
            <a:schemeClr val="bg2">
              <a:lumMod val="90000"/>
            </a:schemeClr>
          </a:solidFill>
          <a:ln w="9525">
            <a:noFill/>
            <a:miter lim="800000"/>
            <a:headEnd/>
            <a:tailEnd/>
          </a:ln>
        </p:spPr>
        <p:txBody>
          <a:bodyPr>
            <a:normAutofit fontScale="97500"/>
          </a:bodyPr>
          <a:lstStyle/>
          <a:p>
            <a:pPr algn="ctr" eaLnBrk="1" fontAlgn="auto" hangingPunct="1">
              <a:spcAft>
                <a:spcPts val="0"/>
              </a:spcAft>
              <a:defRPr/>
            </a:pPr>
            <a:r>
              <a:rPr lang="en-US" altLang="en-US" sz="3200" dirty="0">
                <a:solidFill>
                  <a:srgbClr val="C00000"/>
                </a:solidFill>
                <a:latin typeface="Century Schoolbook" pitchFamily="18" charset="0"/>
                <a:ea typeface="+mj-ea"/>
                <a:cs typeface="+mj-cs"/>
              </a:rPr>
              <a:t>Mission Water Conservation</a:t>
            </a:r>
            <a:endParaRPr lang="en-IN" altLang="en-US" sz="3200" dirty="0">
              <a:solidFill>
                <a:srgbClr val="C00000"/>
              </a:solidFill>
              <a:latin typeface="Century Schoolbook" pitchFamily="18" charset="0"/>
              <a:ea typeface="+mj-ea"/>
              <a:cs typeface="+mj-cs"/>
            </a:endParaRPr>
          </a:p>
        </p:txBody>
      </p:sp>
      <p:sp>
        <p:nvSpPr>
          <p:cNvPr id="7" name="Rectangle 6"/>
          <p:cNvSpPr/>
          <p:nvPr/>
        </p:nvSpPr>
        <p:spPr>
          <a:xfrm>
            <a:off x="0" y="703263"/>
            <a:ext cx="9144000" cy="5632450"/>
          </a:xfrm>
          <a:prstGeom prst="rect">
            <a:avLst/>
          </a:prstGeom>
          <a:noFill/>
          <a:ln>
            <a:solidFill>
              <a:schemeClr val="accent1"/>
            </a:solidFill>
          </a:ln>
        </p:spPr>
        <p:txBody>
          <a:bodyPr>
            <a:spAutoFit/>
          </a:bodyPr>
          <a:lstStyle/>
          <a:p>
            <a:pPr marL="457200" indent="-457200" algn="just">
              <a:buFont typeface="Arial" panose="020B0604020202020204" pitchFamily="34" charset="0"/>
              <a:buChar char="•"/>
              <a:defRPr/>
            </a:pPr>
            <a:r>
              <a:rPr lang="en-US" sz="2400" dirty="0">
                <a:latin typeface="+mn-lt"/>
                <a:cs typeface="+mn-cs"/>
              </a:rPr>
              <a:t>District shall be the synergizing unit for convergent planning under the leadership of District Collector.</a:t>
            </a:r>
          </a:p>
          <a:p>
            <a:pPr marL="457200" indent="-457200" algn="just">
              <a:buFont typeface="Arial" panose="020B0604020202020204" pitchFamily="34" charset="0"/>
              <a:buChar char="•"/>
              <a:defRPr/>
            </a:pPr>
            <a:r>
              <a:rPr lang="en-US" sz="2400" dirty="0">
                <a:latin typeface="+mn-lt"/>
                <a:cs typeface="+mn-cs"/>
              </a:rPr>
              <a:t>The DPC/Collector will ensure that the Natural Resource Management component of </a:t>
            </a:r>
            <a:r>
              <a:rPr lang="en-US" sz="2400" dirty="0" err="1">
                <a:latin typeface="+mn-lt"/>
                <a:cs typeface="+mn-cs"/>
              </a:rPr>
              <a:t>Labour</a:t>
            </a:r>
            <a:r>
              <a:rPr lang="en-US" sz="2400" dirty="0">
                <a:latin typeface="+mn-lt"/>
                <a:cs typeface="+mn-cs"/>
              </a:rPr>
              <a:t> Budget of MGNREGS is essentially made part of the District Irrigation Plan (DIP) </a:t>
            </a:r>
          </a:p>
          <a:p>
            <a:pPr marL="457200" indent="-457200" algn="just">
              <a:buFont typeface="Arial" panose="020B0604020202020204" pitchFamily="34" charset="0"/>
              <a:buChar char="•"/>
              <a:defRPr/>
            </a:pPr>
            <a:r>
              <a:rPr lang="en-US" sz="2400" dirty="0">
                <a:latin typeface="+mn-lt"/>
                <a:cs typeface="+mn-cs"/>
              </a:rPr>
              <a:t>Technical inputs while planning, will be drawn from the joint pool of technical personnel of IWMP in Watershed cum Data Centre, MGNREGA unit, Water Resource Department ,  Agriculture Department and Regional Office of Central Water Commission (CWC)</a:t>
            </a:r>
          </a:p>
          <a:p>
            <a:pPr marL="457200" indent="-457200" algn="just">
              <a:buFont typeface="Arial" panose="020B0604020202020204" pitchFamily="34" charset="0"/>
              <a:buChar char="•"/>
              <a:defRPr/>
            </a:pPr>
            <a:r>
              <a:rPr lang="en-US" sz="2400" dirty="0">
                <a:latin typeface="+mn-lt"/>
                <a:cs typeface="+mn-cs"/>
              </a:rPr>
              <a:t>The State Remote Sensing Centre should also be requested to extend full support to State Rural Development Departments for planning process.</a:t>
            </a:r>
          </a:p>
          <a:p>
            <a:pPr marL="457200" indent="-457200" algn="just">
              <a:buFont typeface="Arial" panose="020B0604020202020204" pitchFamily="34" charset="0"/>
              <a:buChar char="•"/>
              <a:defRPr/>
            </a:pPr>
            <a:r>
              <a:rPr lang="en-US" sz="2400" dirty="0" err="1">
                <a:latin typeface="+mn-lt"/>
                <a:cs typeface="+mn-cs"/>
              </a:rPr>
              <a:t>Atleast</a:t>
            </a:r>
            <a:r>
              <a:rPr lang="en-US" sz="2400" dirty="0">
                <a:latin typeface="+mn-lt"/>
                <a:cs typeface="+mn-cs"/>
              </a:rPr>
              <a:t>  65% of expenditure is on NRM works from FY 2017-18 in the water stressed and irrigation deprived districts &amp; blocks.</a:t>
            </a:r>
            <a:endParaRPr lang="en-IN" sz="2400" dirty="0">
              <a:latin typeface="+mn-lt"/>
              <a:cs typeface="+mn-cs"/>
            </a:endParaRPr>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685800"/>
          </a:xfrm>
          <a:solidFill>
            <a:schemeClr val="tx2">
              <a:lumMod val="20000"/>
              <a:lumOff val="80000"/>
            </a:schemeClr>
          </a:solidFill>
        </p:spPr>
        <p:txBody>
          <a:bodyPr bIns="45720" anchor="t">
            <a:normAutofit fontScale="90000"/>
          </a:bodyPr>
          <a:lstStyle/>
          <a:p>
            <a:pPr algn="ctr" eaLnBrk="1" fontAlgn="auto" hangingPunct="1">
              <a:spcAft>
                <a:spcPts val="0"/>
              </a:spcAft>
              <a:defRPr/>
            </a:pPr>
            <a:r>
              <a:rPr lang="en-IN" altLang="en-US" sz="4400" dirty="0">
                <a:solidFill>
                  <a:srgbClr val="C00000"/>
                </a:solidFill>
                <a:latin typeface="Century Schoolbook" pitchFamily="18" charset="0"/>
              </a:rPr>
              <a:t>Achievements of FY 2016-17so far</a:t>
            </a:r>
          </a:p>
        </p:txBody>
      </p:sp>
      <p:sp>
        <p:nvSpPr>
          <p:cNvPr id="21507" name="Content Placeholder 2"/>
          <p:cNvSpPr>
            <a:spLocks noGrp="1"/>
          </p:cNvSpPr>
          <p:nvPr>
            <p:ph sz="quarter" idx="1"/>
          </p:nvPr>
        </p:nvSpPr>
        <p:spPr>
          <a:xfrm>
            <a:off x="0" y="685800"/>
            <a:ext cx="9144000" cy="6248400"/>
          </a:xfrm>
        </p:spPr>
        <p:txBody>
          <a:bodyPr/>
          <a:lstStyle/>
          <a:p>
            <a:pPr>
              <a:spcBef>
                <a:spcPts val="600"/>
              </a:spcBef>
            </a:pPr>
            <a:r>
              <a:rPr lang="en-IN" altLang="en-US" sz="3200" b="1" smtClean="0"/>
              <a:t>GeoMGNREGA-</a:t>
            </a:r>
            <a:r>
              <a:rPr lang="en-IN" altLang="en-US" sz="3200" smtClean="0"/>
              <a:t> about </a:t>
            </a:r>
            <a:r>
              <a:rPr lang="en-IN" altLang="en-US" sz="3200" b="1" smtClean="0"/>
              <a:t>33 lakh Assets </a:t>
            </a:r>
            <a:r>
              <a:rPr lang="en-IN" altLang="en-US" sz="3200" smtClean="0"/>
              <a:t>Geotagged.</a:t>
            </a:r>
          </a:p>
          <a:p>
            <a:pPr>
              <a:spcBef>
                <a:spcPts val="600"/>
              </a:spcBef>
            </a:pPr>
            <a:r>
              <a:rPr lang="en-IN" altLang="en-US" sz="3200" smtClean="0"/>
              <a:t>Jobcard Verification going on in full swing.</a:t>
            </a:r>
          </a:p>
          <a:p>
            <a:pPr>
              <a:spcBef>
                <a:spcPts val="600"/>
              </a:spcBef>
            </a:pPr>
            <a:r>
              <a:rPr lang="en-IN" altLang="en-US" sz="3200" smtClean="0"/>
              <a:t>Adoption of 7 Registers</a:t>
            </a:r>
          </a:p>
          <a:p>
            <a:pPr>
              <a:spcBef>
                <a:spcPts val="600"/>
              </a:spcBef>
            </a:pPr>
            <a:r>
              <a:rPr lang="en-IN" altLang="en-US" sz="3200" smtClean="0"/>
              <a:t>About </a:t>
            </a:r>
            <a:r>
              <a:rPr lang="en-IN" altLang="en-US" sz="3200" b="1" smtClean="0"/>
              <a:t>48 lakh works </a:t>
            </a:r>
            <a:r>
              <a:rPr lang="en-IN" altLang="en-US" sz="3200" smtClean="0"/>
              <a:t>completed (36% of taken up): </a:t>
            </a:r>
            <a:r>
              <a:rPr lang="en-IN" altLang="en-US" sz="3200" b="1" smtClean="0"/>
              <a:t>highest ever</a:t>
            </a:r>
          </a:p>
          <a:p>
            <a:pPr>
              <a:spcBef>
                <a:spcPts val="600"/>
              </a:spcBef>
            </a:pPr>
            <a:r>
              <a:rPr lang="en-IN" altLang="en-US" sz="3200" smtClean="0"/>
              <a:t>21 States and 1 UT on NeFMS- </a:t>
            </a:r>
            <a:r>
              <a:rPr lang="en-IN" altLang="en-US" sz="3200" b="1" smtClean="0"/>
              <a:t>Rs. 13,888 Cr </a:t>
            </a:r>
            <a:r>
              <a:rPr lang="en-IN" altLang="en-US" sz="3200" smtClean="0"/>
              <a:t>as wages.</a:t>
            </a:r>
          </a:p>
          <a:p>
            <a:pPr>
              <a:spcBef>
                <a:spcPts val="600"/>
              </a:spcBef>
            </a:pPr>
            <a:r>
              <a:rPr lang="en-IN" altLang="en-US" sz="3200" b="1" smtClean="0"/>
              <a:t>Farm pond </a:t>
            </a:r>
            <a:r>
              <a:rPr lang="en-IN" altLang="en-US" sz="3200" smtClean="0"/>
              <a:t>: </a:t>
            </a:r>
            <a:r>
              <a:rPr lang="en-IN" altLang="en-US" sz="3200" b="1" smtClean="0"/>
              <a:t>4.26 lakh </a:t>
            </a:r>
            <a:r>
              <a:rPr lang="en-IN" altLang="en-US" sz="3200" smtClean="0"/>
              <a:t>completed and </a:t>
            </a:r>
            <a:r>
              <a:rPr lang="en-IN" altLang="en-US" sz="3200" b="1" smtClean="0"/>
              <a:t>6.12 lakh </a:t>
            </a:r>
            <a:r>
              <a:rPr lang="en-IN" altLang="en-US" sz="3200" smtClean="0"/>
              <a:t>ongoing</a:t>
            </a:r>
          </a:p>
          <a:p>
            <a:pPr>
              <a:spcBef>
                <a:spcPts val="600"/>
              </a:spcBef>
            </a:pPr>
            <a:r>
              <a:rPr lang="en-IN" altLang="en-US" sz="3200" smtClean="0"/>
              <a:t>Training of </a:t>
            </a:r>
            <a:r>
              <a:rPr lang="en-IN" altLang="en-US" sz="3200" b="1" smtClean="0"/>
              <a:t>Barefoot Technicians- 80 number of batches undergoing training.</a:t>
            </a:r>
          </a:p>
          <a:p>
            <a:pPr>
              <a:spcBef>
                <a:spcPts val="600"/>
              </a:spcBef>
            </a:pPr>
            <a:r>
              <a:rPr lang="en-IN" altLang="en-US" sz="3200" b="1" smtClean="0"/>
              <a:t>Mission Water Conservation Workshops</a:t>
            </a:r>
          </a:p>
        </p:txBody>
      </p:sp>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solidFill>
            <a:schemeClr val="bg2">
              <a:lumMod val="90000"/>
            </a:schemeClr>
          </a:solidFill>
          <a:ln w="9525">
            <a:noFill/>
            <a:miter lim="800000"/>
            <a:headEnd/>
            <a:tailEnd/>
          </a:ln>
        </p:spPr>
        <p:txBody>
          <a:bodyPr>
            <a:normAutofit fontScale="82500" lnSpcReduction="10000"/>
          </a:bodyPr>
          <a:lstStyle/>
          <a:p>
            <a:pPr algn="ctr" eaLnBrk="1" fontAlgn="auto" hangingPunct="1">
              <a:spcAft>
                <a:spcPts val="0"/>
              </a:spcAft>
              <a:defRPr/>
            </a:pPr>
            <a:r>
              <a:rPr lang="en-US" altLang="en-US" sz="3200" dirty="0">
                <a:solidFill>
                  <a:srgbClr val="C00000"/>
                </a:solidFill>
                <a:latin typeface="Century Schoolbook" pitchFamily="18" charset="0"/>
                <a:ea typeface="+mj-ea"/>
                <a:cs typeface="+mj-cs"/>
              </a:rPr>
              <a:t>Mission Water Conservation- Convergence Workshops</a:t>
            </a:r>
            <a:endParaRPr lang="en-IN" altLang="en-US" sz="3200" dirty="0">
              <a:solidFill>
                <a:srgbClr val="C00000"/>
              </a:solidFill>
              <a:latin typeface="Century Schoolbook" pitchFamily="18" charset="0"/>
              <a:ea typeface="+mj-ea"/>
              <a:cs typeface="+mj-cs"/>
            </a:endParaRPr>
          </a:p>
        </p:txBody>
      </p:sp>
      <p:graphicFrame>
        <p:nvGraphicFramePr>
          <p:cNvPr id="4" name="Table 3"/>
          <p:cNvGraphicFramePr>
            <a:graphicFrameLocks noGrp="1"/>
          </p:cNvGraphicFramePr>
          <p:nvPr/>
        </p:nvGraphicFramePr>
        <p:xfrm>
          <a:off x="838200" y="771525"/>
          <a:ext cx="7620000" cy="5324475"/>
        </p:xfrm>
        <a:graphic>
          <a:graphicData uri="http://schemas.openxmlformats.org/drawingml/2006/table">
            <a:tbl>
              <a:tblPr firstRow="1" bandRow="1">
                <a:tableStyleId>{5C22544A-7EE6-4342-B048-85BDC9FD1C3A}</a:tableStyleId>
              </a:tblPr>
              <a:tblGrid>
                <a:gridCol w="2514600">
                  <a:extLst>
                    <a:ext uri="{9D8B030D-6E8A-4147-A177-3AD203B41FA5}"/>
                  </a:extLst>
                </a:gridCol>
                <a:gridCol w="2552700">
                  <a:extLst>
                    <a:ext uri="{9D8B030D-6E8A-4147-A177-3AD203B41FA5}"/>
                  </a:extLst>
                </a:gridCol>
                <a:gridCol w="2552700">
                  <a:extLst>
                    <a:ext uri="{9D8B030D-6E8A-4147-A177-3AD203B41FA5}"/>
                  </a:extLst>
                </a:gridCol>
              </a:tblGrid>
              <a:tr h="432511">
                <a:tc>
                  <a:txBody>
                    <a:bodyPr/>
                    <a:lstStyle/>
                    <a:p>
                      <a:pPr algn="ctr"/>
                      <a:r>
                        <a:rPr lang="en-US" sz="2000" dirty="0"/>
                        <a:t>Conducted*</a:t>
                      </a:r>
                    </a:p>
                  </a:txBody>
                  <a:tcPr marT="45715" marB="45715"/>
                </a:tc>
                <a:tc>
                  <a:txBody>
                    <a:bodyPr/>
                    <a:lstStyle/>
                    <a:p>
                      <a:pPr algn="ctr"/>
                      <a:r>
                        <a:rPr lang="en-US" sz="2000" dirty="0"/>
                        <a:t>Proposed</a:t>
                      </a:r>
                    </a:p>
                  </a:txBody>
                  <a:tcPr marT="45715" marB="45715"/>
                </a:tc>
                <a:tc>
                  <a:txBody>
                    <a:bodyPr/>
                    <a:lstStyle/>
                    <a:p>
                      <a:pPr algn="ctr"/>
                      <a:r>
                        <a:rPr lang="en-US" sz="2000" dirty="0"/>
                        <a:t>Not Conducted</a:t>
                      </a:r>
                    </a:p>
                  </a:txBody>
                  <a:tcPr marT="45715" marB="45715"/>
                </a:tc>
                <a:extLst>
                  <a:ext uri="{0D108BD9-81ED-4DB2-BD59-A6C34878D82A}"/>
                </a:extLst>
              </a:tr>
              <a:tr h="4891964">
                <a:tc>
                  <a:txBody>
                    <a:bodyPr/>
                    <a:lstStyle/>
                    <a:p>
                      <a:pPr>
                        <a:buFont typeface="Arial" pitchFamily="34" charset="0"/>
                        <a:buChar char="•"/>
                      </a:pPr>
                      <a:r>
                        <a:rPr lang="en-US" sz="2000" dirty="0"/>
                        <a:t>Andhra Pradesh,</a:t>
                      </a:r>
                    </a:p>
                    <a:p>
                      <a:pPr>
                        <a:buFont typeface="Arial" pitchFamily="34" charset="0"/>
                        <a:buChar char="•"/>
                      </a:pPr>
                      <a:r>
                        <a:rPr lang="en-US" sz="2000" dirty="0"/>
                        <a:t>Assam</a:t>
                      </a:r>
                    </a:p>
                    <a:p>
                      <a:pPr>
                        <a:buFont typeface="Arial" pitchFamily="34" charset="0"/>
                        <a:buChar char="•"/>
                      </a:pPr>
                      <a:r>
                        <a:rPr lang="en-US" sz="2000" dirty="0"/>
                        <a:t>Gujarat</a:t>
                      </a:r>
                    </a:p>
                    <a:p>
                      <a:pPr>
                        <a:buFont typeface="Arial" pitchFamily="34" charset="0"/>
                        <a:buChar char="•"/>
                      </a:pPr>
                      <a:r>
                        <a:rPr lang="en-US" sz="2000" b="1" dirty="0">
                          <a:solidFill>
                            <a:srgbClr val="FF0000"/>
                          </a:solidFill>
                        </a:rPr>
                        <a:t>Haryana</a:t>
                      </a:r>
                      <a:endParaRPr lang="en-US" sz="2000" dirty="0"/>
                    </a:p>
                    <a:p>
                      <a:pPr>
                        <a:buFont typeface="Arial" pitchFamily="34" charset="0"/>
                        <a:buChar char="•"/>
                      </a:pPr>
                      <a:r>
                        <a:rPr lang="en-US" sz="2000" b="1" dirty="0">
                          <a:solidFill>
                            <a:srgbClr val="FF0000"/>
                          </a:solidFill>
                        </a:rPr>
                        <a:t>Jammu &amp; Kashmir</a:t>
                      </a:r>
                      <a:endParaRPr lang="en-US" sz="2000" dirty="0"/>
                    </a:p>
                    <a:p>
                      <a:pPr>
                        <a:buFont typeface="Arial" pitchFamily="34" charset="0"/>
                        <a:buChar char="•"/>
                      </a:pPr>
                      <a:r>
                        <a:rPr lang="en-US" sz="2000" b="1" dirty="0">
                          <a:solidFill>
                            <a:srgbClr val="FF0000"/>
                          </a:solidFill>
                        </a:rPr>
                        <a:t>Jharkhand</a:t>
                      </a:r>
                      <a:endParaRPr lang="en-US" sz="2000" dirty="0"/>
                    </a:p>
                    <a:p>
                      <a:pPr>
                        <a:buFont typeface="Arial" pitchFamily="34" charset="0"/>
                        <a:buChar char="•"/>
                      </a:pPr>
                      <a:r>
                        <a:rPr lang="en-US" sz="2000" dirty="0"/>
                        <a:t>Karnataka, </a:t>
                      </a:r>
                    </a:p>
                    <a:p>
                      <a:pPr>
                        <a:buFont typeface="Arial" pitchFamily="34" charset="0"/>
                        <a:buChar char="•"/>
                      </a:pPr>
                      <a:r>
                        <a:rPr lang="en-US" sz="2000" dirty="0"/>
                        <a:t>Madhya Pradesh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a:solidFill>
                            <a:srgbClr val="FF0000"/>
                          </a:solidFill>
                        </a:rPr>
                        <a:t>Maharashtra</a:t>
                      </a:r>
                    </a:p>
                    <a:p>
                      <a:pPr>
                        <a:buFont typeface="Arial" pitchFamily="34" charset="0"/>
                        <a:buChar char="•"/>
                      </a:pPr>
                      <a:r>
                        <a:rPr lang="en-US" sz="2000" b="1" dirty="0">
                          <a:solidFill>
                            <a:srgbClr val="FF0000"/>
                          </a:solidFill>
                        </a:rPr>
                        <a:t>Mizoram</a:t>
                      </a:r>
                      <a:endParaRPr lang="en-US" sz="2000" dirty="0"/>
                    </a:p>
                    <a:p>
                      <a:pPr>
                        <a:buFont typeface="Arial" pitchFamily="34" charset="0"/>
                        <a:buChar char="•"/>
                      </a:pPr>
                      <a:r>
                        <a:rPr lang="en-US" sz="2000" dirty="0" err="1"/>
                        <a:t>Odisha</a:t>
                      </a:r>
                      <a:endParaRPr lang="en-US" sz="2000" dirty="0"/>
                    </a:p>
                    <a:p>
                      <a:pPr>
                        <a:buFont typeface="Arial" pitchFamily="34" charset="0"/>
                        <a:buChar char="•"/>
                      </a:pPr>
                      <a:r>
                        <a:rPr lang="en-US" sz="2000" b="1" dirty="0">
                          <a:solidFill>
                            <a:srgbClr val="FF0000"/>
                          </a:solidFill>
                        </a:rPr>
                        <a:t>Punjab</a:t>
                      </a:r>
                      <a:endParaRPr lang="en-US" sz="2000" dirty="0"/>
                    </a:p>
                    <a:p>
                      <a:pPr>
                        <a:buFont typeface="Arial" pitchFamily="34" charset="0"/>
                        <a:buChar char="•"/>
                      </a:pPr>
                      <a:r>
                        <a:rPr lang="en-US" sz="2000" dirty="0"/>
                        <a:t>Sikkim</a:t>
                      </a:r>
                    </a:p>
                    <a:p>
                      <a:pPr>
                        <a:buFont typeface="Arial" pitchFamily="34" charset="0"/>
                        <a:buChar char="•"/>
                      </a:pPr>
                      <a:r>
                        <a:rPr lang="en-US" sz="2000" dirty="0"/>
                        <a:t>Tripura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err="1">
                          <a:solidFill>
                            <a:srgbClr val="FF0000"/>
                          </a:solidFill>
                        </a:rPr>
                        <a:t>Uttarakhand</a:t>
                      </a:r>
                      <a:endParaRPr lang="en-US" sz="2000" dirty="0"/>
                    </a:p>
                  </a:txBody>
                  <a:tcPr marT="45715" marB="45715"/>
                </a:tc>
                <a:tc>
                  <a:txBody>
                    <a:bodyPr/>
                    <a:lstStyle/>
                    <a:p>
                      <a:pPr>
                        <a:lnSpc>
                          <a:spcPct val="100000"/>
                        </a:lnSpc>
                        <a:spcBef>
                          <a:spcPts val="600"/>
                        </a:spcBef>
                        <a:spcAft>
                          <a:spcPts val="600"/>
                        </a:spcAft>
                        <a:buFont typeface="Arial" pitchFamily="34" charset="0"/>
                        <a:buChar char="•"/>
                      </a:pPr>
                      <a:r>
                        <a:rPr lang="en-US" sz="2000" dirty="0"/>
                        <a:t>Rajasthan - 19/01/2017</a:t>
                      </a:r>
                    </a:p>
                    <a:p>
                      <a:pPr>
                        <a:lnSpc>
                          <a:spcPct val="100000"/>
                        </a:lnSpc>
                        <a:spcBef>
                          <a:spcPts val="600"/>
                        </a:spcBef>
                        <a:spcAft>
                          <a:spcPts val="600"/>
                        </a:spcAft>
                        <a:buFont typeface="Arial" pitchFamily="34" charset="0"/>
                        <a:buChar char="•"/>
                      </a:pPr>
                      <a:r>
                        <a:rPr lang="en-US" sz="2000" dirty="0"/>
                        <a:t>Himachal Pradesh – 3rd Week of Jan, 17</a:t>
                      </a:r>
                    </a:p>
                    <a:p>
                      <a:pPr>
                        <a:lnSpc>
                          <a:spcPct val="100000"/>
                        </a:lnSpc>
                        <a:spcBef>
                          <a:spcPts val="600"/>
                        </a:spcBef>
                        <a:spcAft>
                          <a:spcPts val="600"/>
                        </a:spcAft>
                        <a:buFont typeface="Arial" pitchFamily="34" charset="0"/>
                        <a:buChar char="•"/>
                      </a:pPr>
                      <a:r>
                        <a:rPr lang="en-US" sz="2000" dirty="0"/>
                        <a:t>Kerala – Between 10th to 20th Feb 2017</a:t>
                      </a:r>
                    </a:p>
                    <a:p>
                      <a:pPr>
                        <a:lnSpc>
                          <a:spcPct val="100000"/>
                        </a:lnSpc>
                        <a:spcBef>
                          <a:spcPts val="600"/>
                        </a:spcBef>
                        <a:spcAft>
                          <a:spcPts val="600"/>
                        </a:spcAft>
                        <a:buFont typeface="Arial" pitchFamily="34" charset="0"/>
                        <a:buChar char="•"/>
                      </a:pPr>
                      <a:r>
                        <a:rPr lang="en-US" sz="2000" dirty="0"/>
                        <a:t>West Bengal – 6th Feb 2017</a:t>
                      </a:r>
                    </a:p>
                    <a:p>
                      <a:pPr marL="0" marR="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000" dirty="0" err="1"/>
                        <a:t>Tamilnadu</a:t>
                      </a:r>
                      <a:r>
                        <a:rPr lang="en-US" sz="2000" baseline="0" dirty="0"/>
                        <a:t>-</a:t>
                      </a:r>
                      <a:br>
                        <a:rPr lang="en-US" sz="2000" baseline="0" dirty="0"/>
                      </a:br>
                      <a:r>
                        <a:rPr lang="en-US" sz="2000" baseline="0" dirty="0"/>
                        <a:t>(Feb, 2017)</a:t>
                      </a:r>
                    </a:p>
                    <a:p>
                      <a:pPr marL="0" marR="0" indent="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000" dirty="0"/>
                        <a:t>Telangana-</a:t>
                      </a:r>
                      <a:br>
                        <a:rPr lang="en-US" sz="2000" dirty="0"/>
                      </a:br>
                      <a:r>
                        <a:rPr lang="en-US" sz="2000" dirty="0"/>
                        <a:t>(Feb,</a:t>
                      </a:r>
                      <a:r>
                        <a:rPr lang="en-US" sz="2000" baseline="0" dirty="0"/>
                        <a:t> 2017)</a:t>
                      </a:r>
                      <a:endParaRPr lang="en-US" sz="2000" dirty="0"/>
                    </a:p>
                    <a:p>
                      <a:pPr>
                        <a:buFont typeface="Arial" pitchFamily="34" charset="0"/>
                        <a:buChar char="•"/>
                      </a:pPr>
                      <a:endParaRPr lang="en-US" sz="2000" dirty="0"/>
                    </a:p>
                  </a:txBody>
                  <a:tcPr marT="45715" marB="45715"/>
                </a:tc>
                <a:tc>
                  <a:txBody>
                    <a:bodyPr/>
                    <a:lstStyle/>
                    <a:p>
                      <a:pPr>
                        <a:buFont typeface="Arial" pitchFamily="34" charset="0"/>
                        <a:buChar char="•"/>
                      </a:pPr>
                      <a:r>
                        <a:rPr lang="en-US" sz="2000" dirty="0"/>
                        <a:t>Arunachal Pradesh</a:t>
                      </a:r>
                    </a:p>
                    <a:p>
                      <a:pPr>
                        <a:buFont typeface="Arial" pitchFamily="34" charset="0"/>
                        <a:buChar char="•"/>
                      </a:pPr>
                      <a:r>
                        <a:rPr lang="en-US" sz="2000" dirty="0"/>
                        <a:t>Bihar</a:t>
                      </a:r>
                    </a:p>
                    <a:p>
                      <a:pPr>
                        <a:buFont typeface="Arial" pitchFamily="34" charset="0"/>
                        <a:buChar char="•"/>
                      </a:pPr>
                      <a:r>
                        <a:rPr lang="en-US" sz="2000" dirty="0"/>
                        <a:t>Chhattisgarh</a:t>
                      </a:r>
                    </a:p>
                    <a:p>
                      <a:pPr>
                        <a:buFont typeface="Arial" pitchFamily="34" charset="0"/>
                        <a:buChar char="•"/>
                      </a:pPr>
                      <a:r>
                        <a:rPr lang="en-US" sz="2000" dirty="0" err="1"/>
                        <a:t>Himanchal</a:t>
                      </a:r>
                      <a:r>
                        <a:rPr lang="en-US" sz="2000" dirty="0"/>
                        <a:t> Pradesh</a:t>
                      </a:r>
                    </a:p>
                    <a:p>
                      <a:pPr>
                        <a:buFont typeface="Arial" pitchFamily="34" charset="0"/>
                        <a:buChar char="•"/>
                      </a:pPr>
                      <a:r>
                        <a:rPr lang="en-US" sz="2000" dirty="0"/>
                        <a:t>Manipur</a:t>
                      </a:r>
                    </a:p>
                    <a:p>
                      <a:pPr>
                        <a:buFont typeface="Arial" pitchFamily="34" charset="0"/>
                        <a:buChar char="•"/>
                      </a:pPr>
                      <a:r>
                        <a:rPr lang="en-US" sz="2000" dirty="0"/>
                        <a:t>Meghalaya</a:t>
                      </a:r>
                    </a:p>
                    <a:p>
                      <a:pPr>
                        <a:buFont typeface="Arial" pitchFamily="34" charset="0"/>
                        <a:buChar char="•"/>
                      </a:pPr>
                      <a:r>
                        <a:rPr lang="en-US" sz="2000" dirty="0"/>
                        <a:t>Nagaland</a:t>
                      </a:r>
                    </a:p>
                    <a:p>
                      <a:pPr>
                        <a:buFont typeface="Arial" pitchFamily="34" charset="0"/>
                        <a:buChar char="•"/>
                      </a:pPr>
                      <a:r>
                        <a:rPr lang="en-US" sz="2000" dirty="0"/>
                        <a:t>Uttar Pradesh</a:t>
                      </a:r>
                    </a:p>
                    <a:p>
                      <a:pPr>
                        <a:buFont typeface="Arial" pitchFamily="34" charset="0"/>
                        <a:buChar char="•"/>
                      </a:pPr>
                      <a:endParaRPr lang="en-US" sz="2000" dirty="0"/>
                    </a:p>
                    <a:p>
                      <a:pPr>
                        <a:buFont typeface="Arial" pitchFamily="34" charset="0"/>
                        <a:buChar char="•"/>
                      </a:pPr>
                      <a:endParaRPr lang="en-US" sz="2000" dirty="0"/>
                    </a:p>
                  </a:txBody>
                  <a:tcPr marT="45715" marB="45715"/>
                </a:tc>
                <a:extLst>
                  <a:ext uri="{0D108BD9-81ED-4DB2-BD59-A6C34878D82A}"/>
                </a:extLst>
              </a:tr>
            </a:tbl>
          </a:graphicData>
        </a:graphic>
      </p:graphicFrame>
      <p:sp>
        <p:nvSpPr>
          <p:cNvPr id="72721" name="TextBox 5"/>
          <p:cNvSpPr txBox="1">
            <a:spLocks noChangeArrowheads="1"/>
          </p:cNvSpPr>
          <p:nvPr/>
        </p:nvSpPr>
        <p:spPr bwMode="auto">
          <a:xfrm>
            <a:off x="914400" y="6019800"/>
            <a:ext cx="7467600" cy="369888"/>
          </a:xfrm>
          <a:prstGeom prst="rect">
            <a:avLst/>
          </a:prstGeom>
          <a:noFill/>
          <a:ln w="9525">
            <a:noFill/>
            <a:miter lim="800000"/>
            <a:headEnd/>
            <a:tailEnd/>
          </a:ln>
        </p:spPr>
        <p:txBody>
          <a:bodyPr>
            <a:spAutoFit/>
          </a:bodyPr>
          <a:lstStyle/>
          <a:p>
            <a:r>
              <a:rPr lang="en-US" altLang="en-US" b="1">
                <a:solidFill>
                  <a:srgbClr val="FF0000"/>
                </a:solidFill>
              </a:rPr>
              <a:t>* Reports on State Level Workshops awaited from States in RED</a:t>
            </a:r>
          </a:p>
        </p:txBody>
      </p:sp>
    </p:spTree>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Bef>
                <a:spcPct val="0"/>
              </a:spcBef>
              <a:spcAft>
                <a:spcPts val="0"/>
              </a:spcAft>
              <a:defRPr/>
            </a:pPr>
            <a:r>
              <a:rPr lang="en-US" altLang="en-US" sz="2800" dirty="0">
                <a:solidFill>
                  <a:srgbClr val="C00000"/>
                </a:solidFill>
                <a:latin typeface="Century Schoolbook" pitchFamily="18" charset="0"/>
                <a:sym typeface="Titillium Web" charset="0"/>
              </a:rPr>
              <a:t>NRM works</a:t>
            </a:r>
            <a:endParaRPr lang="en-IN" altLang="en-US" sz="2000" dirty="0">
              <a:solidFill>
                <a:srgbClr val="C00000"/>
              </a:solidFill>
              <a:latin typeface="Century Schoolbook" pitchFamily="18" charset="0"/>
              <a:sym typeface="Titillium Web" charset="0"/>
            </a:endParaRPr>
          </a:p>
        </p:txBody>
      </p:sp>
      <p:sp>
        <p:nvSpPr>
          <p:cNvPr id="74755" name="TextBox 6"/>
          <p:cNvSpPr txBox="1">
            <a:spLocks noChangeArrowheads="1"/>
          </p:cNvSpPr>
          <p:nvPr/>
        </p:nvSpPr>
        <p:spPr bwMode="auto">
          <a:xfrm>
            <a:off x="7467600" y="2743200"/>
            <a:ext cx="1676400" cy="2862263"/>
          </a:xfrm>
          <a:prstGeom prst="rect">
            <a:avLst/>
          </a:prstGeom>
          <a:noFill/>
          <a:ln w="9525">
            <a:noFill/>
            <a:miter lim="800000"/>
            <a:headEnd/>
            <a:tailEnd/>
          </a:ln>
        </p:spPr>
        <p:txBody>
          <a:bodyPr>
            <a:spAutoFit/>
          </a:bodyPr>
          <a:lstStyle/>
          <a:p>
            <a:pPr marL="285750" indent="-285750">
              <a:buFont typeface="Arial" charset="0"/>
              <a:buChar char="•"/>
            </a:pPr>
            <a:r>
              <a:rPr lang="en-US" altLang="en-US"/>
              <a:t>Cells are in </a:t>
            </a:r>
            <a:r>
              <a:rPr lang="en-US" altLang="en-US" b="1">
                <a:solidFill>
                  <a:srgbClr val="FF0000"/>
                </a:solidFill>
              </a:rPr>
              <a:t>RED</a:t>
            </a:r>
            <a:r>
              <a:rPr lang="en-US" altLang="en-US"/>
              <a:t>  if the values are less than National Average</a:t>
            </a:r>
          </a:p>
          <a:p>
            <a:pPr marL="285750" indent="-285750">
              <a:buFont typeface="Arial" charset="0"/>
              <a:buChar char="•"/>
            </a:pPr>
            <a:r>
              <a:rPr lang="en-US" altLang="en-US"/>
              <a:t>National percentage on NRM: </a:t>
            </a:r>
            <a:r>
              <a:rPr lang="en-US" altLang="en-US">
                <a:solidFill>
                  <a:srgbClr val="FF0000"/>
                </a:solidFill>
              </a:rPr>
              <a:t>61.5%</a:t>
            </a:r>
          </a:p>
        </p:txBody>
      </p:sp>
      <p:graphicFrame>
        <p:nvGraphicFramePr>
          <p:cNvPr id="6" name="Table 5"/>
          <p:cNvGraphicFramePr>
            <a:graphicFrameLocks noGrp="1"/>
          </p:cNvGraphicFramePr>
          <p:nvPr/>
        </p:nvGraphicFramePr>
        <p:xfrm>
          <a:off x="152400" y="457200"/>
          <a:ext cx="7239000" cy="6188075"/>
        </p:xfrm>
        <a:graphic>
          <a:graphicData uri="http://schemas.openxmlformats.org/drawingml/2006/table">
            <a:tbl>
              <a:tblPr/>
              <a:tblGrid>
                <a:gridCol w="746363">
                  <a:extLst>
                    <a:ext uri="{9D8B030D-6E8A-4147-A177-3AD203B41FA5}"/>
                  </a:extLst>
                </a:gridCol>
                <a:gridCol w="1844437">
                  <a:extLst>
                    <a:ext uri="{9D8B030D-6E8A-4147-A177-3AD203B41FA5}"/>
                  </a:extLst>
                </a:gridCol>
                <a:gridCol w="1447800">
                  <a:extLst>
                    <a:ext uri="{9D8B030D-6E8A-4147-A177-3AD203B41FA5}"/>
                  </a:extLst>
                </a:gridCol>
                <a:gridCol w="1524000">
                  <a:extLst>
                    <a:ext uri="{9D8B030D-6E8A-4147-A177-3AD203B41FA5}"/>
                  </a:extLst>
                </a:gridCol>
                <a:gridCol w="1676400">
                  <a:extLst>
                    <a:ext uri="{9D8B030D-6E8A-4147-A177-3AD203B41FA5}"/>
                  </a:extLst>
                </a:gridCol>
              </a:tblGrid>
              <a:tr h="335299">
                <a:tc>
                  <a:txBody>
                    <a:bodyPr/>
                    <a:lstStyle/>
                    <a:p>
                      <a:pPr algn="ctr" fontAlgn="b"/>
                      <a:r>
                        <a:rPr lang="en-US" sz="1100" b="1" i="0" u="none" strike="noStrike" dirty="0">
                          <a:solidFill>
                            <a:srgbClr val="000000"/>
                          </a:solidFill>
                          <a:latin typeface="Verdana"/>
                        </a:rPr>
                        <a:t>S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Expenditure on All works [In 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Verdana"/>
                        </a:rPr>
                        <a:t>Expenditure on NRM works [In 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%age of expenditure on NRM works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3206.38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2169.28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529.73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1705.04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766.33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2273.03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1281.18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533.84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332.14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214.28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139.02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345.38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472.86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1221.30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979.21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2050.11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1305.46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1666.45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1462.03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2469.90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1485.67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1672.03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1103.94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275.84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186.38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577.04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226.51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430.55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152.35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1714.31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907.71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459.88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3696.91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1914.69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4436.83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3303.51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1503.61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905.58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872.40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547.25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3512.99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2319.14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99">
                <a:tc>
                  <a:txBody>
                    <a:bodyPr/>
                    <a:lstStyle/>
                    <a:p>
                      <a:pPr algn="ctr" fontAlgn="b"/>
                      <a:r>
                        <a:rPr lang="en-US" sz="1100" b="0" i="0" u="none" strike="noStrike">
                          <a:solidFill>
                            <a:srgbClr val="000000"/>
                          </a:solidFill>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561.14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297.36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5402.03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3120.14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9C0006"/>
                          </a:solidFill>
                          <a:latin typeface="Verdana"/>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182899">
                <a:tc>
                  <a:txBody>
                    <a:bodyPr/>
                    <a:lstStyle/>
                    <a:p>
                      <a:pPr algn="ctr" fontAlgn="b"/>
                      <a:r>
                        <a:rPr lang="en-US" sz="1100" b="0" i="0" u="none" strike="noStrike">
                          <a:solidFill>
                            <a:srgbClr val="000000"/>
                          </a:solidFill>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Verdana"/>
                        </a:rPr>
                        <a:t>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Bef>
                <a:spcPct val="0"/>
              </a:spcBef>
              <a:spcAft>
                <a:spcPts val="0"/>
              </a:spcAft>
              <a:defRPr/>
            </a:pPr>
            <a:r>
              <a:rPr lang="en-US" altLang="en-US" sz="2400" dirty="0">
                <a:solidFill>
                  <a:srgbClr val="C00000"/>
                </a:solidFill>
                <a:latin typeface="Century Schoolbook" pitchFamily="18" charset="0"/>
                <a:sym typeface="Titillium Web" charset="0"/>
              </a:rPr>
              <a:t>Exp. on Agriculture &amp; Allied Works</a:t>
            </a:r>
            <a:br>
              <a:rPr lang="en-US" altLang="en-US" sz="2400" dirty="0">
                <a:solidFill>
                  <a:srgbClr val="C00000"/>
                </a:solidFill>
                <a:latin typeface="Century Schoolbook" pitchFamily="18" charset="0"/>
                <a:sym typeface="Titillium Web" charset="0"/>
              </a:rPr>
            </a:br>
            <a:endParaRPr lang="en-IN" altLang="en-US" sz="1800" dirty="0">
              <a:solidFill>
                <a:srgbClr val="C00000"/>
              </a:solidFill>
              <a:latin typeface="Century Schoolbook" pitchFamily="18" charset="0"/>
              <a:sym typeface="Titillium Web" charset="0"/>
            </a:endParaRPr>
          </a:p>
        </p:txBody>
      </p:sp>
      <p:graphicFrame>
        <p:nvGraphicFramePr>
          <p:cNvPr id="5" name="Table 4"/>
          <p:cNvGraphicFramePr>
            <a:graphicFrameLocks noGrp="1"/>
          </p:cNvGraphicFramePr>
          <p:nvPr/>
        </p:nvGraphicFramePr>
        <p:xfrm>
          <a:off x="1295400" y="457200"/>
          <a:ext cx="6172200" cy="6354763"/>
        </p:xfrm>
        <a:graphic>
          <a:graphicData uri="http://schemas.openxmlformats.org/drawingml/2006/table">
            <a:tbl>
              <a:tblPr/>
              <a:tblGrid>
                <a:gridCol w="493776">
                  <a:extLst>
                    <a:ext uri="{9D8B030D-6E8A-4147-A177-3AD203B41FA5}"/>
                  </a:extLst>
                </a:gridCol>
                <a:gridCol w="1724689">
                  <a:extLst>
                    <a:ext uri="{9D8B030D-6E8A-4147-A177-3AD203B41FA5}"/>
                  </a:extLst>
                </a:gridCol>
                <a:gridCol w="1128631">
                  <a:extLst>
                    <a:ext uri="{9D8B030D-6E8A-4147-A177-3AD203B41FA5}"/>
                  </a:extLst>
                </a:gridCol>
                <a:gridCol w="1910704">
                  <a:extLst>
                    <a:ext uri="{9D8B030D-6E8A-4147-A177-3AD203B41FA5}"/>
                  </a:extLst>
                </a:gridCol>
                <a:gridCol w="914400">
                  <a:extLst>
                    <a:ext uri="{9D8B030D-6E8A-4147-A177-3AD203B41FA5}"/>
                  </a:extLst>
                </a:gridCol>
              </a:tblGrid>
              <a:tr h="335263">
                <a:tc>
                  <a:txBody>
                    <a:bodyPr/>
                    <a:lstStyle/>
                    <a:p>
                      <a:pPr algn="ctr" fontAlgn="b"/>
                      <a:r>
                        <a:rPr lang="en-US" sz="1100" b="1" i="0" u="none" strike="noStrike" dirty="0">
                          <a:solidFill>
                            <a:srgbClr val="000000"/>
                          </a:solidFill>
                          <a:latin typeface="Verdana"/>
                        </a:rPr>
                        <a:t>S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Total Exp. (Rs. In 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Exp. on Agri. &amp;  Allied Works (Rs. In cr)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Percentage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1139.38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1110.93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1216.93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1039.43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157.92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2022.95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1615.82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4519.69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3551.32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2577.14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1948.19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1419.07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1070.66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1736.44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1300.61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a:solidFill>
                            <a:srgbClr val="000000"/>
                          </a:solidFill>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337.11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248.35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133.82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284.99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3395.14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2372.63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1241.29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844.50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3668.18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2442.21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450.75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295.87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873.41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562.87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3100.64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1934.76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Verdana"/>
                        </a:rPr>
                        <a:t>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rgbClr val="000000"/>
                          </a:solidFill>
                          <a:latin typeface="Verdan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398.28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245.74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5C2A"/>
                          </a:solidFill>
                          <a:latin typeface="Verdana"/>
                        </a:rPr>
                        <a:t>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1440.11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853.40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1765.71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950.52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solidFill>
                          <a:latin typeface="Verdana"/>
                        </a:rPr>
                        <a:t>456.03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244.48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solidFill>
                          <a:latin typeface="Verdana"/>
                        </a:rPr>
                        <a:t>1278.80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solidFill>
                          <a:latin typeface="Verdana"/>
                        </a:rPr>
                        <a:t>639.08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355.32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tx1"/>
                          </a:solidFill>
                          <a:latin typeface="Verdana"/>
                        </a:rPr>
                        <a:t>166.18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325.72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143.29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896.55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383.12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96.41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39.76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376.52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152.66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71">
                <a:tc>
                  <a:txBody>
                    <a:bodyPr/>
                    <a:lstStyle/>
                    <a:p>
                      <a:pPr algn="ctr" fontAlgn="b"/>
                      <a:r>
                        <a:rPr lang="en-US" sz="1100" b="0" i="0" u="none" strike="noStrike" dirty="0">
                          <a:solidFill>
                            <a:schemeClr val="tx1"/>
                          </a:solidFill>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chemeClr val="tx1"/>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chemeClr val="tx1"/>
                          </a:solidFill>
                          <a:latin typeface="Verdana"/>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Verdana"/>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67632">
                <a:tc>
                  <a:txBody>
                    <a:bodyPr/>
                    <a:lstStyle/>
                    <a:p>
                      <a:pPr algn="ctr" fontAlgn="b"/>
                      <a:r>
                        <a:rPr lang="en-US" sz="1100" b="1" i="0" u="none" strike="noStrike" dirty="0">
                          <a:solidFill>
                            <a:srgbClr val="000000"/>
                          </a:solidFill>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Verdan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35798.26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24686.82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Verdana"/>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AutoShape 2" descr="Displaying IMG-20160811-WA00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76803" name="AutoShape 4" descr="Displaying IMG-20160811-WA00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76804" name="Picture 3" descr="IMG-20160811-WA0032.jpg"/>
          <p:cNvPicPr>
            <a:picLocks noChangeAspect="1"/>
          </p:cNvPicPr>
          <p:nvPr/>
        </p:nvPicPr>
        <p:blipFill>
          <a:blip r:embed="rId2" cstate="email"/>
          <a:srcRect/>
          <a:stretch>
            <a:fillRect/>
          </a:stretch>
        </p:blipFill>
        <p:spPr bwMode="auto">
          <a:xfrm>
            <a:off x="0" y="457200"/>
            <a:ext cx="91440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Box 2"/>
          <p:cNvSpPr txBox="1">
            <a:spLocks noChangeArrowheads="1"/>
          </p:cNvSpPr>
          <p:nvPr/>
        </p:nvSpPr>
        <p:spPr bwMode="auto">
          <a:xfrm>
            <a:off x="1295400" y="0"/>
            <a:ext cx="6629400" cy="369888"/>
          </a:xfrm>
          <a:prstGeom prst="rect">
            <a:avLst/>
          </a:prstGeom>
          <a:noFill/>
          <a:ln w="9525">
            <a:noFill/>
            <a:miter lim="800000"/>
            <a:headEnd/>
            <a:tailEnd/>
          </a:ln>
        </p:spPr>
        <p:txBody>
          <a:bodyPr>
            <a:spAutoFit/>
          </a:bodyPr>
          <a:lstStyle/>
          <a:p>
            <a:pPr algn="ctr"/>
            <a:r>
              <a:rPr lang="en-US" altLang="en-US" b="1"/>
              <a:t>Mukhyamantri Jal Swavlamban Abhiyan, Rajasthan</a:t>
            </a:r>
          </a:p>
        </p:txBody>
      </p:sp>
      <p:sp>
        <p:nvSpPr>
          <p:cNvPr id="77827" name="AutoShape 2" descr="https://us-mg4.mail.yahoo.com/ya/download?mid=2%5f0%5f0%5f1%5f1%5fAEp3w0MABCCUWCRTMQEdKEVjxvo&amp;m=YaDownload&amp;pid=2&amp;fid=Inbox&amp;inline=1&amp;appid=YahooMailNe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77828" name="Picture 5" descr="1.JPG"/>
          <p:cNvPicPr>
            <a:picLocks noChangeAspect="1"/>
          </p:cNvPicPr>
          <p:nvPr/>
        </p:nvPicPr>
        <p:blipFill>
          <a:blip r:embed="rId2" cstate="email"/>
          <a:srcRect/>
          <a:stretch>
            <a:fillRect/>
          </a:stretch>
        </p:blipFill>
        <p:spPr bwMode="auto">
          <a:xfrm>
            <a:off x="0" y="3505200"/>
            <a:ext cx="5486400" cy="3352800"/>
          </a:xfrm>
          <a:prstGeom prst="rect">
            <a:avLst/>
          </a:prstGeom>
          <a:noFill/>
          <a:ln w="9525">
            <a:noFill/>
            <a:miter lim="800000"/>
            <a:headEnd/>
            <a:tailEnd/>
          </a:ln>
        </p:spPr>
      </p:pic>
      <p:pic>
        <p:nvPicPr>
          <p:cNvPr id="77829" name="Picture 6" descr="8.JPG"/>
          <p:cNvPicPr>
            <a:picLocks noChangeAspect="1"/>
          </p:cNvPicPr>
          <p:nvPr/>
        </p:nvPicPr>
        <p:blipFill>
          <a:blip r:embed="rId3" cstate="email"/>
          <a:srcRect/>
          <a:stretch>
            <a:fillRect/>
          </a:stretch>
        </p:blipFill>
        <p:spPr bwMode="auto">
          <a:xfrm>
            <a:off x="5029200" y="3352800"/>
            <a:ext cx="4673600" cy="3505200"/>
          </a:xfrm>
          <a:prstGeom prst="rect">
            <a:avLst/>
          </a:prstGeom>
          <a:noFill/>
          <a:ln w="9525">
            <a:noFill/>
            <a:miter lim="800000"/>
            <a:headEnd/>
            <a:tailEnd/>
          </a:ln>
        </p:spPr>
      </p:pic>
      <p:pic>
        <p:nvPicPr>
          <p:cNvPr id="77830" name="Picture 7" descr="11.JPG"/>
          <p:cNvPicPr>
            <a:picLocks noChangeAspect="1"/>
          </p:cNvPicPr>
          <p:nvPr/>
        </p:nvPicPr>
        <p:blipFill>
          <a:blip r:embed="rId4" cstate="email"/>
          <a:srcRect/>
          <a:stretch>
            <a:fillRect/>
          </a:stretch>
        </p:blipFill>
        <p:spPr bwMode="auto">
          <a:xfrm>
            <a:off x="0" y="533400"/>
            <a:ext cx="4975225" cy="2971800"/>
          </a:xfrm>
          <a:prstGeom prst="rect">
            <a:avLst/>
          </a:prstGeom>
          <a:noFill/>
          <a:ln w="9525">
            <a:noFill/>
            <a:miter lim="800000"/>
            <a:headEnd/>
            <a:tailEnd/>
          </a:ln>
        </p:spPr>
      </p:pic>
      <p:pic>
        <p:nvPicPr>
          <p:cNvPr id="77831" name="Picture 8" descr="13.JPG"/>
          <p:cNvPicPr>
            <a:picLocks noChangeAspect="1"/>
          </p:cNvPicPr>
          <p:nvPr/>
        </p:nvPicPr>
        <p:blipFill>
          <a:blip r:embed="rId5" cstate="email"/>
          <a:srcRect/>
          <a:stretch>
            <a:fillRect/>
          </a:stretch>
        </p:blipFill>
        <p:spPr bwMode="auto">
          <a:xfrm>
            <a:off x="4953000" y="533400"/>
            <a:ext cx="465613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838200" y="1295400"/>
            <a:ext cx="7543800" cy="5272088"/>
          </a:xfrm>
          <a:prstGeom prst="rect">
            <a:avLst/>
          </a:prstGeom>
          <a:noFill/>
          <a:ln w="9525" algn="ctr">
            <a:noFill/>
            <a:miter lim="800000"/>
            <a:headEnd/>
            <a:tailEnd/>
          </a:ln>
        </p:spPr>
      </p:pic>
      <p:sp>
        <p:nvSpPr>
          <p:cNvPr id="78851" name="TextBox 2"/>
          <p:cNvSpPr txBox="1">
            <a:spLocks noChangeArrowheads="1"/>
          </p:cNvSpPr>
          <p:nvPr/>
        </p:nvSpPr>
        <p:spPr bwMode="auto">
          <a:xfrm>
            <a:off x="2819400" y="533400"/>
            <a:ext cx="3276600" cy="369888"/>
          </a:xfrm>
          <a:prstGeom prst="rect">
            <a:avLst/>
          </a:prstGeom>
          <a:noFill/>
          <a:ln w="9525">
            <a:noFill/>
            <a:miter lim="800000"/>
            <a:headEnd/>
            <a:tailEnd/>
          </a:ln>
        </p:spPr>
        <p:txBody>
          <a:bodyPr>
            <a:spAutoFit/>
          </a:bodyPr>
          <a:lstStyle/>
          <a:p>
            <a:r>
              <a:rPr lang="en-US" altLang="en-US"/>
              <a:t>Well Created for irrigation, MP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079501"/>
          </a:xfrm>
        </p:spPr>
        <p:style>
          <a:lnRef idx="1">
            <a:schemeClr val="accent3"/>
          </a:lnRef>
          <a:fillRef idx="2">
            <a:schemeClr val="accent3"/>
          </a:fillRef>
          <a:effectRef idx="1">
            <a:schemeClr val="accent3"/>
          </a:effectRef>
          <a:fontRef idx="minor">
            <a:schemeClr val="dk1"/>
          </a:fontRef>
        </p:style>
        <p:txBody>
          <a:bodyPr lIns="0" rIns="0" bIns="0">
            <a:normAutofit fontScale="90000"/>
          </a:bodyPr>
          <a:lstStyle/>
          <a:p>
            <a:pPr>
              <a:defRPr/>
            </a:pPr>
            <a:r>
              <a:rPr lang="en-IN" sz="3600" b="1" dirty="0">
                <a:solidFill>
                  <a:srgbClr val="4F6228"/>
                </a:solidFill>
              </a:rPr>
              <a:t>Converting barren sloping lands to productive terraced fields</a:t>
            </a:r>
          </a:p>
        </p:txBody>
      </p:sp>
      <p:sp>
        <p:nvSpPr>
          <p:cNvPr id="79875" name="Content Placeholder 2"/>
          <p:cNvSpPr>
            <a:spLocks noGrp="1"/>
          </p:cNvSpPr>
          <p:nvPr>
            <p:ph idx="1"/>
          </p:nvPr>
        </p:nvSpPr>
        <p:spPr/>
        <p:txBody>
          <a:bodyPr/>
          <a:lstStyle/>
          <a:p>
            <a:endParaRPr lang="en-IN" altLang="en-US" smtClean="0"/>
          </a:p>
        </p:txBody>
      </p:sp>
      <p:pic>
        <p:nvPicPr>
          <p:cNvPr id="79876" name="Picture 2" descr="F:\RMDD office\IMI SMDS2\Presentation\21a Terracing.JPG"/>
          <p:cNvPicPr>
            <a:picLocks noChangeAspect="1" noChangeArrowheads="1"/>
          </p:cNvPicPr>
          <p:nvPr/>
        </p:nvPicPr>
        <p:blipFill>
          <a:blip r:embed="rId2"/>
          <a:srcRect/>
          <a:stretch>
            <a:fillRect/>
          </a:stretch>
        </p:blipFill>
        <p:spPr bwMode="auto">
          <a:xfrm>
            <a:off x="0" y="1066800"/>
            <a:ext cx="4416425" cy="5791200"/>
          </a:xfrm>
          <a:prstGeom prst="rect">
            <a:avLst/>
          </a:prstGeom>
          <a:noFill/>
          <a:ln w="9525">
            <a:noFill/>
            <a:miter lim="800000"/>
            <a:headEnd/>
            <a:tailEnd/>
          </a:ln>
        </p:spPr>
      </p:pic>
      <p:pic>
        <p:nvPicPr>
          <p:cNvPr id="79877" name="Picture 3" descr="F:\RMDD office\IMI SMDS2\Presentation\21b Terracing.jpg"/>
          <p:cNvPicPr>
            <a:picLocks noChangeAspect="1" noChangeArrowheads="1"/>
          </p:cNvPicPr>
          <p:nvPr/>
        </p:nvPicPr>
        <p:blipFill>
          <a:blip r:embed="rId3"/>
          <a:srcRect/>
          <a:stretch>
            <a:fillRect/>
          </a:stretch>
        </p:blipFill>
        <p:spPr bwMode="auto">
          <a:xfrm>
            <a:off x="4427538" y="990600"/>
            <a:ext cx="4716462"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AutoShape 2" descr="Displaying IMG-20160811-WA00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80899" name="AutoShape 4" descr="Displaying IMG-20160811-WA00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80900" name="Picture 5" descr="MGNREGA Photo  No (10).jpg"/>
          <p:cNvPicPr>
            <a:picLocks noChangeAspect="1"/>
          </p:cNvPicPr>
          <p:nvPr/>
        </p:nvPicPr>
        <p:blipFill>
          <a:blip r:embed="rId2" cstate="email"/>
          <a:srcRect/>
          <a:stretch>
            <a:fillRect/>
          </a:stretch>
        </p:blipFill>
        <p:spPr bwMode="auto">
          <a:xfrm>
            <a:off x="0" y="0"/>
            <a:ext cx="5791200" cy="3208338"/>
          </a:xfrm>
          <a:prstGeom prst="rect">
            <a:avLst/>
          </a:prstGeom>
          <a:noFill/>
          <a:ln w="9525">
            <a:noFill/>
            <a:miter lim="800000"/>
            <a:headEnd/>
            <a:tailEnd/>
          </a:ln>
        </p:spPr>
      </p:pic>
      <p:pic>
        <p:nvPicPr>
          <p:cNvPr id="80901" name="Picture 4" descr="IMG_8328.JPG"/>
          <p:cNvPicPr>
            <a:picLocks noChangeAspect="1"/>
          </p:cNvPicPr>
          <p:nvPr/>
        </p:nvPicPr>
        <p:blipFill>
          <a:blip r:embed="rId3"/>
          <a:srcRect/>
          <a:stretch>
            <a:fillRect/>
          </a:stretch>
        </p:blipFill>
        <p:spPr bwMode="auto">
          <a:xfrm>
            <a:off x="3581400" y="3144838"/>
            <a:ext cx="5562600" cy="3713162"/>
          </a:xfrm>
          <a:prstGeom prst="rect">
            <a:avLst/>
          </a:prstGeom>
          <a:noFill/>
          <a:ln w="9525">
            <a:noFill/>
            <a:miter lim="800000"/>
            <a:headEnd/>
            <a:tailEnd/>
          </a:ln>
        </p:spPr>
      </p:pic>
      <p:sp>
        <p:nvSpPr>
          <p:cNvPr id="80902" name="TextBox 5"/>
          <p:cNvSpPr txBox="1">
            <a:spLocks noChangeArrowheads="1"/>
          </p:cNvSpPr>
          <p:nvPr/>
        </p:nvSpPr>
        <p:spPr bwMode="auto">
          <a:xfrm>
            <a:off x="381000" y="4800600"/>
            <a:ext cx="2819400" cy="369888"/>
          </a:xfrm>
          <a:prstGeom prst="rect">
            <a:avLst/>
          </a:prstGeom>
          <a:noFill/>
          <a:ln w="9525">
            <a:noFill/>
            <a:miter lim="800000"/>
            <a:headEnd/>
            <a:tailEnd/>
          </a:ln>
        </p:spPr>
        <p:txBody>
          <a:bodyPr>
            <a:spAutoFit/>
          </a:bodyPr>
          <a:lstStyle/>
          <a:p>
            <a:r>
              <a:rPr lang="en-US" altLang="en-US" b="1"/>
              <a:t>Check Dam, Meghalaya</a:t>
            </a:r>
          </a:p>
        </p:txBody>
      </p:sp>
      <p:sp>
        <p:nvSpPr>
          <p:cNvPr id="80903" name="TextBox 6"/>
          <p:cNvSpPr txBox="1">
            <a:spLocks noChangeArrowheads="1"/>
          </p:cNvSpPr>
          <p:nvPr/>
        </p:nvSpPr>
        <p:spPr bwMode="auto">
          <a:xfrm>
            <a:off x="6019800" y="1371600"/>
            <a:ext cx="2819400" cy="369888"/>
          </a:xfrm>
          <a:prstGeom prst="rect">
            <a:avLst/>
          </a:prstGeom>
          <a:noFill/>
          <a:ln w="9525">
            <a:noFill/>
            <a:miter lim="800000"/>
            <a:headEnd/>
            <a:tailEnd/>
          </a:ln>
        </p:spPr>
        <p:txBody>
          <a:bodyPr>
            <a:spAutoFit/>
          </a:bodyPr>
          <a:lstStyle/>
          <a:p>
            <a:pPr algn="ctr"/>
            <a:r>
              <a:rPr lang="en-US" altLang="en-US" b="1"/>
              <a:t>Check Dam, Kerala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81923" name="Slide Number Placeholder 2"/>
          <p:cNvSpPr>
            <a:spLocks noGrp="1"/>
          </p:cNvSpPr>
          <p:nvPr>
            <p:ph type="sldNum" sz="quarter" idx="12"/>
          </p:nvPr>
        </p:nvSpPr>
        <p:spPr bwMode="auto">
          <a:noFill/>
          <a:ln>
            <a:miter lim="800000"/>
            <a:headEnd/>
            <a:tailEnd/>
          </a:ln>
        </p:spPr>
        <p:txBody>
          <a:bodyPr/>
          <a:lstStyle/>
          <a:p>
            <a:fld id="{8429E8CD-A4E0-4449-A86D-D0CFFC542245}" type="slidenum">
              <a:rPr lang="en-IN" altLang="en-US"/>
              <a:pPr/>
              <a:t>48</a:t>
            </a:fld>
            <a:endParaRPr lang="en-IN" altLang="en-US"/>
          </a:p>
        </p:txBody>
      </p:sp>
      <p:pic>
        <p:nvPicPr>
          <p:cNvPr id="81924" name="Picture 2" descr="G:\Photographs\Page 27.JPG"/>
          <p:cNvPicPr>
            <a:picLocks noChangeAspect="1" noChangeArrowheads="1"/>
          </p:cNvPicPr>
          <p:nvPr/>
        </p:nvPicPr>
        <p:blipFill>
          <a:blip r:embed="rId2" cstate="email"/>
          <a:srcRect/>
          <a:stretch>
            <a:fillRect/>
          </a:stretch>
        </p:blipFill>
        <p:spPr bwMode="auto">
          <a:xfrm>
            <a:off x="0" y="0"/>
            <a:ext cx="9144000" cy="6096000"/>
          </a:xfrm>
          <a:prstGeom prst="rect">
            <a:avLst/>
          </a:prstGeom>
          <a:noFill/>
          <a:ln w="9525">
            <a:noFill/>
            <a:miter lim="800000"/>
            <a:headEnd/>
            <a:tailEnd/>
          </a:ln>
        </p:spPr>
      </p:pic>
      <p:pic>
        <p:nvPicPr>
          <p:cNvPr id="81925" name="Picture 3" descr="G:\Photographs\Page 27.JPG"/>
          <p:cNvPicPr>
            <a:picLocks noChangeAspect="1" noChangeArrowheads="1"/>
          </p:cNvPicPr>
          <p:nvPr/>
        </p:nvPicPr>
        <p:blipFill>
          <a:blip r:embed="rId3" cstate="email"/>
          <a:srcRect/>
          <a:stretch>
            <a:fillRect/>
          </a:stretch>
        </p:blipFill>
        <p:spPr bwMode="auto">
          <a:xfrm>
            <a:off x="0" y="44450"/>
            <a:ext cx="9144000" cy="5975350"/>
          </a:xfrm>
          <a:prstGeom prst="rect">
            <a:avLst/>
          </a:prstGeom>
          <a:noFill/>
          <a:ln w="9525">
            <a:noFill/>
            <a:miter lim="800000"/>
            <a:headEnd/>
            <a:tailEnd/>
          </a:ln>
        </p:spPr>
      </p:pic>
      <p:sp>
        <p:nvSpPr>
          <p:cNvPr id="81926" name="Rectangle 3"/>
          <p:cNvSpPr>
            <a:spLocks noChangeArrowheads="1"/>
          </p:cNvSpPr>
          <p:nvPr/>
        </p:nvSpPr>
        <p:spPr bwMode="auto">
          <a:xfrm>
            <a:off x="422275" y="6248400"/>
            <a:ext cx="8686800" cy="708025"/>
          </a:xfrm>
          <a:prstGeom prst="rect">
            <a:avLst/>
          </a:prstGeom>
          <a:noFill/>
          <a:ln w="9525">
            <a:noFill/>
            <a:miter lim="800000"/>
            <a:headEnd/>
            <a:tailEnd/>
          </a:ln>
        </p:spPr>
        <p:txBody>
          <a:bodyPr>
            <a:spAutoFit/>
          </a:bodyPr>
          <a:lstStyle/>
          <a:p>
            <a:pPr algn="ctr"/>
            <a:r>
              <a:rPr lang="fr-FR" altLang="en-US" sz="2000" b="1">
                <a:latin typeface="Times New Roman" pitchFamily="18" charset="0"/>
                <a:cs typeface="Times New Roman" pitchFamily="18" charset="0"/>
              </a:rPr>
              <a:t>Contour Trenches; Village Doma; Block Chikhaldara; </a:t>
            </a:r>
            <a:r>
              <a:rPr lang="en-US" altLang="en-US" sz="2000" b="1">
                <a:latin typeface="Times New Roman" pitchFamily="18" charset="0"/>
                <a:cs typeface="Times New Roman" pitchFamily="18" charset="0"/>
              </a:rPr>
              <a:t>District Chandrapur, Maharashtra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82947" name="Slide Number Placeholder 2"/>
          <p:cNvSpPr>
            <a:spLocks noGrp="1"/>
          </p:cNvSpPr>
          <p:nvPr>
            <p:ph type="sldNum" sz="quarter" idx="12"/>
          </p:nvPr>
        </p:nvSpPr>
        <p:spPr bwMode="auto">
          <a:noFill/>
          <a:ln>
            <a:miter lim="800000"/>
            <a:headEnd/>
            <a:tailEnd/>
          </a:ln>
        </p:spPr>
        <p:txBody>
          <a:bodyPr/>
          <a:lstStyle/>
          <a:p>
            <a:fld id="{F5DCC2EA-7AC4-4874-BFEA-DE164D1D8606}" type="slidenum">
              <a:rPr lang="en-IN" altLang="en-US"/>
              <a:pPr/>
              <a:t>49</a:t>
            </a:fld>
            <a:endParaRPr lang="en-IN" altLang="en-US"/>
          </a:p>
        </p:txBody>
      </p:sp>
      <p:pic>
        <p:nvPicPr>
          <p:cNvPr id="82948" name="Picture 2" descr="G:\Photographs\PAge 11.JPG"/>
          <p:cNvPicPr>
            <a:picLocks noChangeAspect="1" noChangeArrowheads="1"/>
          </p:cNvPicPr>
          <p:nvPr/>
        </p:nvPicPr>
        <p:blipFill>
          <a:blip r:embed="rId2" cstate="email"/>
          <a:srcRect/>
          <a:stretch>
            <a:fillRect/>
          </a:stretch>
        </p:blipFill>
        <p:spPr bwMode="auto">
          <a:xfrm>
            <a:off x="0" y="44450"/>
            <a:ext cx="9144000" cy="6121400"/>
          </a:xfrm>
          <a:prstGeom prst="rect">
            <a:avLst/>
          </a:prstGeom>
          <a:noFill/>
          <a:ln w="9525">
            <a:noFill/>
            <a:miter lim="800000"/>
            <a:headEnd/>
            <a:tailEnd/>
          </a:ln>
        </p:spPr>
      </p:pic>
      <p:sp>
        <p:nvSpPr>
          <p:cNvPr id="82949" name="Rectangle 3"/>
          <p:cNvSpPr>
            <a:spLocks noChangeArrowheads="1"/>
          </p:cNvSpPr>
          <p:nvPr/>
        </p:nvSpPr>
        <p:spPr bwMode="auto">
          <a:xfrm>
            <a:off x="0" y="6165850"/>
            <a:ext cx="9144000" cy="830263"/>
          </a:xfrm>
          <a:prstGeom prst="rect">
            <a:avLst/>
          </a:prstGeom>
          <a:noFill/>
          <a:ln w="9525">
            <a:noFill/>
            <a:miter lim="800000"/>
            <a:headEnd/>
            <a:tailEnd/>
          </a:ln>
        </p:spPr>
        <p:txBody>
          <a:bodyPr>
            <a:spAutoFit/>
          </a:bodyPr>
          <a:lstStyle/>
          <a:p>
            <a:pPr algn="ctr"/>
            <a:r>
              <a:rPr lang="en-US" altLang="en-US" sz="2400" b="1">
                <a:latin typeface="Times New Roman" pitchFamily="18" charset="0"/>
                <a:cs typeface="Times New Roman" pitchFamily="18" charset="0"/>
              </a:rPr>
              <a:t>Check Dam; Village Dadpaju; Block Khajuri Pada; District Kandhamal, Odisha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685800"/>
          </a:xfrm>
          <a:solidFill>
            <a:schemeClr val="tx2">
              <a:lumMod val="20000"/>
              <a:lumOff val="80000"/>
            </a:schemeClr>
          </a:solidFill>
        </p:spPr>
        <p:txBody>
          <a:bodyPr bIns="45720" anchor="t">
            <a:normAutofit fontScale="90000"/>
          </a:bodyPr>
          <a:lstStyle/>
          <a:p>
            <a:pPr algn="ctr" eaLnBrk="1" fontAlgn="auto" hangingPunct="1">
              <a:spcAft>
                <a:spcPts val="0"/>
              </a:spcAft>
              <a:defRPr/>
            </a:pPr>
            <a:r>
              <a:rPr lang="en-IN" altLang="en-US" sz="4400" dirty="0">
                <a:solidFill>
                  <a:srgbClr val="C00000"/>
                </a:solidFill>
                <a:latin typeface="Century Schoolbook" pitchFamily="18" charset="0"/>
              </a:rPr>
              <a:t>Items</a:t>
            </a:r>
          </a:p>
        </p:txBody>
      </p:sp>
      <p:sp>
        <p:nvSpPr>
          <p:cNvPr id="22531" name="Content Placeholder 2"/>
          <p:cNvSpPr>
            <a:spLocks noGrp="1"/>
          </p:cNvSpPr>
          <p:nvPr>
            <p:ph sz="quarter" idx="1"/>
          </p:nvPr>
        </p:nvSpPr>
        <p:spPr>
          <a:xfrm>
            <a:off x="0" y="685800"/>
            <a:ext cx="9144000" cy="6248400"/>
          </a:xfrm>
        </p:spPr>
        <p:txBody>
          <a:bodyPr/>
          <a:lstStyle/>
          <a:p>
            <a:pPr>
              <a:spcBef>
                <a:spcPts val="600"/>
              </a:spcBef>
            </a:pPr>
            <a:r>
              <a:rPr lang="en-IN" altLang="en-US" sz="3200" b="1" smtClean="0"/>
              <a:t>Persondays (PDs) generation</a:t>
            </a:r>
          </a:p>
          <a:p>
            <a:pPr>
              <a:spcBef>
                <a:spcPts val="600"/>
              </a:spcBef>
            </a:pPr>
            <a:r>
              <a:rPr lang="en-IN" altLang="en-US" sz="3200" b="1" smtClean="0"/>
              <a:t>Progress in </a:t>
            </a:r>
            <a:r>
              <a:rPr lang="en-IN" altLang="en-US" sz="3200" b="1" smtClean="0">
                <a:solidFill>
                  <a:srgbClr val="FF0000"/>
                </a:solidFill>
              </a:rPr>
              <a:t>Focus Areas</a:t>
            </a:r>
          </a:p>
          <a:p>
            <a:pPr>
              <a:spcBef>
                <a:spcPts val="600"/>
              </a:spcBef>
            </a:pPr>
            <a:r>
              <a:rPr lang="en-IN" altLang="en-US" sz="3200" b="1" smtClean="0"/>
              <a:t>GeoMGNREGA</a:t>
            </a:r>
          </a:p>
          <a:p>
            <a:pPr>
              <a:spcBef>
                <a:spcPts val="600"/>
              </a:spcBef>
            </a:pPr>
            <a:r>
              <a:rPr lang="en-IN" altLang="en-US" sz="3200" b="1" smtClean="0"/>
              <a:t>Emphasis on NRM &amp; Agriculture</a:t>
            </a:r>
          </a:p>
          <a:p>
            <a:pPr>
              <a:spcBef>
                <a:spcPts val="600"/>
              </a:spcBef>
            </a:pPr>
            <a:r>
              <a:rPr lang="en-IN" altLang="en-US" sz="3200" b="1" smtClean="0"/>
              <a:t>Individual Assets (Category-B)</a:t>
            </a:r>
          </a:p>
          <a:p>
            <a:pPr>
              <a:spcBef>
                <a:spcPts val="600"/>
              </a:spcBef>
            </a:pPr>
            <a:r>
              <a:rPr lang="en-IN" altLang="en-US" sz="3200" b="1" smtClean="0"/>
              <a:t>Completion of incomplete works</a:t>
            </a:r>
          </a:p>
          <a:p>
            <a:pPr>
              <a:spcBef>
                <a:spcPts val="600"/>
              </a:spcBef>
            </a:pPr>
            <a:r>
              <a:rPr lang="en-IN" altLang="en-US" sz="3200" b="1" smtClean="0"/>
              <a:t>Timely wage payment</a:t>
            </a:r>
          </a:p>
          <a:p>
            <a:pPr>
              <a:spcBef>
                <a:spcPts val="600"/>
              </a:spcBef>
            </a:pPr>
            <a:r>
              <a:rPr lang="en-IN" altLang="en-US" sz="3200" b="1" smtClean="0"/>
              <a:t>Aadhaar, eFMS &amp; Capacity Building (Digital Payment)</a:t>
            </a:r>
          </a:p>
          <a:p>
            <a:pPr>
              <a:spcBef>
                <a:spcPts val="600"/>
              </a:spcBef>
            </a:pPr>
            <a:r>
              <a:rPr lang="en-IN" altLang="en-US" sz="3200" b="1" smtClean="0"/>
              <a:t>Jobcard verification/ Updation</a:t>
            </a:r>
          </a:p>
        </p:txBody>
      </p:sp>
    </p:spTree>
  </p:cSld>
  <p:clrMapOvr>
    <a:masterClrMapping/>
  </p:clrMapOvr>
  <p:transition spd="slow">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83971" name="Slide Number Placeholder 2"/>
          <p:cNvSpPr>
            <a:spLocks noGrp="1"/>
          </p:cNvSpPr>
          <p:nvPr>
            <p:ph type="sldNum" sz="quarter" idx="12"/>
          </p:nvPr>
        </p:nvSpPr>
        <p:spPr bwMode="auto">
          <a:noFill/>
          <a:ln>
            <a:miter lim="800000"/>
            <a:headEnd/>
            <a:tailEnd/>
          </a:ln>
        </p:spPr>
        <p:txBody>
          <a:bodyPr/>
          <a:lstStyle/>
          <a:p>
            <a:fld id="{4718D73F-3091-450F-A83E-F928423E6C34}" type="slidenum">
              <a:rPr lang="en-IN" altLang="en-US"/>
              <a:pPr/>
              <a:t>50</a:t>
            </a:fld>
            <a:endParaRPr lang="en-IN" altLang="en-US"/>
          </a:p>
        </p:txBody>
      </p:sp>
      <p:pic>
        <p:nvPicPr>
          <p:cNvPr id="83972" name="Picture 2" descr="G:\Photographs\Page 67.JPG"/>
          <p:cNvPicPr>
            <a:picLocks noChangeAspect="1" noChangeArrowheads="1"/>
          </p:cNvPicPr>
          <p:nvPr/>
        </p:nvPicPr>
        <p:blipFill>
          <a:blip r:embed="rId2" cstate="email"/>
          <a:srcRect/>
          <a:stretch>
            <a:fillRect/>
          </a:stretch>
        </p:blipFill>
        <p:spPr bwMode="auto">
          <a:xfrm>
            <a:off x="0" y="-26988"/>
            <a:ext cx="9144000" cy="6121401"/>
          </a:xfrm>
          <a:prstGeom prst="rect">
            <a:avLst/>
          </a:prstGeom>
          <a:noFill/>
          <a:ln w="9525">
            <a:noFill/>
            <a:miter lim="800000"/>
            <a:headEnd/>
            <a:tailEnd/>
          </a:ln>
        </p:spPr>
      </p:pic>
      <p:sp>
        <p:nvSpPr>
          <p:cNvPr id="83973" name="Rectangle 3"/>
          <p:cNvSpPr>
            <a:spLocks noChangeArrowheads="1"/>
          </p:cNvSpPr>
          <p:nvPr/>
        </p:nvSpPr>
        <p:spPr bwMode="auto">
          <a:xfrm>
            <a:off x="-15875" y="6129338"/>
            <a:ext cx="9159875" cy="830262"/>
          </a:xfrm>
          <a:prstGeom prst="rect">
            <a:avLst/>
          </a:prstGeom>
          <a:noFill/>
          <a:ln w="9525">
            <a:noFill/>
            <a:miter lim="800000"/>
            <a:headEnd/>
            <a:tailEnd/>
          </a:ln>
        </p:spPr>
        <p:txBody>
          <a:bodyPr>
            <a:spAutoFit/>
          </a:bodyPr>
          <a:lstStyle/>
          <a:p>
            <a:pPr algn="ctr"/>
            <a:r>
              <a:rPr lang="en-US" altLang="en-US" sz="2400" b="1">
                <a:latin typeface="Times New Roman" pitchFamily="18" charset="0"/>
                <a:cs typeface="Times New Roman" pitchFamily="18" charset="0"/>
              </a:rPr>
              <a:t>Irrigation Well; Village Naitand; Block Jainagar; District Kodarma, Jharkhand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84995" name="Slide Number Placeholder 2"/>
          <p:cNvSpPr>
            <a:spLocks noGrp="1"/>
          </p:cNvSpPr>
          <p:nvPr>
            <p:ph type="sldNum" sz="quarter" idx="12"/>
          </p:nvPr>
        </p:nvSpPr>
        <p:spPr bwMode="auto">
          <a:noFill/>
          <a:ln>
            <a:miter lim="800000"/>
            <a:headEnd/>
            <a:tailEnd/>
          </a:ln>
        </p:spPr>
        <p:txBody>
          <a:bodyPr/>
          <a:lstStyle/>
          <a:p>
            <a:fld id="{F10F30D8-05B3-4D96-A16E-F7C09C489C80}" type="slidenum">
              <a:rPr lang="en-IN" altLang="en-US"/>
              <a:pPr/>
              <a:t>51</a:t>
            </a:fld>
            <a:endParaRPr lang="en-IN" altLang="en-US"/>
          </a:p>
        </p:txBody>
      </p:sp>
      <p:sp>
        <p:nvSpPr>
          <p:cNvPr id="84996" name="Rectangle 3"/>
          <p:cNvSpPr>
            <a:spLocks noChangeArrowheads="1"/>
          </p:cNvSpPr>
          <p:nvPr/>
        </p:nvSpPr>
        <p:spPr bwMode="auto">
          <a:xfrm>
            <a:off x="0" y="6096000"/>
            <a:ext cx="8964613" cy="830263"/>
          </a:xfrm>
          <a:prstGeom prst="rect">
            <a:avLst/>
          </a:prstGeom>
          <a:noFill/>
          <a:ln w="9525">
            <a:noFill/>
            <a:miter lim="800000"/>
            <a:headEnd/>
            <a:tailEnd/>
          </a:ln>
        </p:spPr>
        <p:txBody>
          <a:bodyPr>
            <a:spAutoFit/>
          </a:bodyPr>
          <a:lstStyle/>
          <a:p>
            <a:pPr algn="ctr"/>
            <a:r>
              <a:rPr lang="sv-SE" altLang="en-US" sz="2400" b="1">
                <a:latin typeface="Times New Roman" pitchFamily="18" charset="0"/>
                <a:cs typeface="Times New Roman" pitchFamily="18" charset="0"/>
              </a:rPr>
              <a:t>Irrigation Channel; Village Bardeva; Block Padma; </a:t>
            </a:r>
            <a:r>
              <a:rPr lang="en-US" altLang="en-US" sz="2400" b="1">
                <a:latin typeface="Times New Roman" pitchFamily="18" charset="0"/>
                <a:cs typeface="Times New Roman" pitchFamily="18" charset="0"/>
              </a:rPr>
              <a:t>District Hazaribagh, Jharkhand</a:t>
            </a:r>
          </a:p>
        </p:txBody>
      </p:sp>
      <p:pic>
        <p:nvPicPr>
          <p:cNvPr id="84997" name="Picture 2" descr="G:\Photographs\Page 33.JPG"/>
          <p:cNvPicPr>
            <a:picLocks noChangeAspect="1" noChangeArrowheads="1"/>
          </p:cNvPicPr>
          <p:nvPr/>
        </p:nvPicPr>
        <p:blipFill>
          <a:blip r:embed="rId2" cstate="email"/>
          <a:srcRect/>
          <a:stretch>
            <a:fillRect/>
          </a:stretch>
        </p:blipFill>
        <p:spPr bwMode="auto">
          <a:xfrm>
            <a:off x="0" y="85725"/>
            <a:ext cx="91440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altLang="en-US" smtClean="0"/>
          </a:p>
        </p:txBody>
      </p:sp>
      <p:sp>
        <p:nvSpPr>
          <p:cNvPr id="86019" name="Content Placeholder 2"/>
          <p:cNvSpPr>
            <a:spLocks noGrp="1"/>
          </p:cNvSpPr>
          <p:nvPr>
            <p:ph idx="1"/>
          </p:nvPr>
        </p:nvSpPr>
        <p:spPr/>
        <p:txBody>
          <a:bodyPr/>
          <a:lstStyle/>
          <a:p>
            <a:endParaRPr lang="en-US" altLang="en-US" smtClean="0"/>
          </a:p>
        </p:txBody>
      </p:sp>
      <p:pic>
        <p:nvPicPr>
          <p:cNvPr id="86020" name="Picture 3" descr="690 (9)"/>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38100" algn="ctr">
            <a:solidFill>
              <a:srgbClr val="000000"/>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008063"/>
          </a:xfrm>
        </p:spPr>
        <p:style>
          <a:lnRef idx="1">
            <a:schemeClr val="accent3"/>
          </a:lnRef>
          <a:fillRef idx="2">
            <a:schemeClr val="accent3"/>
          </a:fillRef>
          <a:effectRef idx="1">
            <a:schemeClr val="accent3"/>
          </a:effectRef>
          <a:fontRef idx="minor">
            <a:schemeClr val="dk1"/>
          </a:fontRef>
        </p:style>
        <p:txBody>
          <a:bodyPr lIns="0" rIns="0" bIns="0">
            <a:normAutofit fontScale="90000"/>
          </a:bodyPr>
          <a:lstStyle/>
          <a:p>
            <a:pPr>
              <a:defRPr/>
            </a:pPr>
            <a:r>
              <a:rPr lang="en-IN" sz="3600" b="1" dirty="0">
                <a:solidFill>
                  <a:srgbClr val="4F6228"/>
                </a:solidFill>
              </a:rPr>
              <a:t>Expanding the network of minor irrigation channels</a:t>
            </a:r>
          </a:p>
        </p:txBody>
      </p:sp>
      <p:pic>
        <p:nvPicPr>
          <p:cNvPr id="87043" name="Picture 2" descr="F:\RMDD office\IMI SMDS2\Presentation\MIC.jpg"/>
          <p:cNvPicPr>
            <a:picLocks noChangeAspect="1" noChangeArrowheads="1"/>
          </p:cNvPicPr>
          <p:nvPr/>
        </p:nvPicPr>
        <p:blipFill>
          <a:blip r:embed="rId2" cstate="email"/>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079501"/>
          </a:xfrm>
        </p:spPr>
        <p:style>
          <a:lnRef idx="1">
            <a:schemeClr val="accent3"/>
          </a:lnRef>
          <a:fillRef idx="2">
            <a:schemeClr val="accent3"/>
          </a:fillRef>
          <a:effectRef idx="1">
            <a:schemeClr val="accent3"/>
          </a:effectRef>
          <a:fontRef idx="minor">
            <a:schemeClr val="dk1"/>
          </a:fontRef>
        </p:style>
        <p:txBody>
          <a:bodyPr lIns="0" rIns="0" bIns="0">
            <a:normAutofit fontScale="90000"/>
          </a:bodyPr>
          <a:lstStyle/>
          <a:p>
            <a:pPr>
              <a:defRPr/>
            </a:pPr>
            <a:r>
              <a:rPr lang="en-IN" sz="3600" b="1" dirty="0">
                <a:solidFill>
                  <a:srgbClr val="4F6228"/>
                </a:solidFill>
              </a:rPr>
              <a:t>Converting barren sloping lands to productive terraced fields</a:t>
            </a:r>
          </a:p>
        </p:txBody>
      </p:sp>
      <p:sp>
        <p:nvSpPr>
          <p:cNvPr id="88067" name="Content Placeholder 2"/>
          <p:cNvSpPr>
            <a:spLocks noGrp="1"/>
          </p:cNvSpPr>
          <p:nvPr>
            <p:ph idx="1"/>
          </p:nvPr>
        </p:nvSpPr>
        <p:spPr/>
        <p:txBody>
          <a:bodyPr/>
          <a:lstStyle/>
          <a:p>
            <a:endParaRPr lang="en-IN" altLang="en-US" smtClean="0"/>
          </a:p>
        </p:txBody>
      </p:sp>
      <p:pic>
        <p:nvPicPr>
          <p:cNvPr id="88068" name="Picture 2" descr="F:\RMDD office\IMI SMDS2\Presentation\21a Terracing.JPG"/>
          <p:cNvPicPr>
            <a:picLocks noChangeAspect="1" noChangeArrowheads="1"/>
          </p:cNvPicPr>
          <p:nvPr/>
        </p:nvPicPr>
        <p:blipFill>
          <a:blip r:embed="rId2"/>
          <a:srcRect/>
          <a:stretch>
            <a:fillRect/>
          </a:stretch>
        </p:blipFill>
        <p:spPr bwMode="auto">
          <a:xfrm>
            <a:off x="0" y="1066800"/>
            <a:ext cx="4416425" cy="5791200"/>
          </a:xfrm>
          <a:prstGeom prst="rect">
            <a:avLst/>
          </a:prstGeom>
          <a:noFill/>
          <a:ln w="9525">
            <a:noFill/>
            <a:miter lim="800000"/>
            <a:headEnd/>
            <a:tailEnd/>
          </a:ln>
        </p:spPr>
      </p:pic>
      <p:pic>
        <p:nvPicPr>
          <p:cNvPr id="88069" name="Picture 3" descr="F:\RMDD office\IMI SMDS2\Presentation\21b Terracing.jpg"/>
          <p:cNvPicPr>
            <a:picLocks noChangeAspect="1" noChangeArrowheads="1"/>
          </p:cNvPicPr>
          <p:nvPr/>
        </p:nvPicPr>
        <p:blipFill>
          <a:blip r:embed="rId3"/>
          <a:srcRect/>
          <a:stretch>
            <a:fillRect/>
          </a:stretch>
        </p:blipFill>
        <p:spPr bwMode="auto">
          <a:xfrm>
            <a:off x="4427538" y="990600"/>
            <a:ext cx="4716462"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Creation of Individual Assets (Category B)</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Bef>
                <a:spcPct val="0"/>
              </a:spcBef>
              <a:spcAft>
                <a:spcPts val="0"/>
              </a:spcAft>
              <a:defRPr/>
            </a:pPr>
            <a:r>
              <a:rPr lang="en-US" altLang="en-US" sz="2800" dirty="0">
                <a:solidFill>
                  <a:srgbClr val="C00000"/>
                </a:solidFill>
                <a:latin typeface="Century Schoolbook" pitchFamily="18" charset="0"/>
                <a:sym typeface="Titillium Web" charset="0"/>
              </a:rPr>
              <a:t>Status of Category B work in FY 2016-17 so far</a:t>
            </a:r>
            <a:endParaRPr lang="en-IN" altLang="en-US" sz="2000" dirty="0">
              <a:solidFill>
                <a:srgbClr val="C00000"/>
              </a:solidFill>
              <a:latin typeface="Century Schoolbook" pitchFamily="18" charset="0"/>
              <a:sym typeface="Titillium Web" charset="0"/>
            </a:endParaRPr>
          </a:p>
        </p:txBody>
      </p:sp>
      <p:graphicFrame>
        <p:nvGraphicFramePr>
          <p:cNvPr id="4" name="Table 3"/>
          <p:cNvGraphicFramePr>
            <a:graphicFrameLocks noGrp="1"/>
          </p:cNvGraphicFramePr>
          <p:nvPr/>
        </p:nvGraphicFramePr>
        <p:xfrm>
          <a:off x="1447800" y="457200"/>
          <a:ext cx="6553200" cy="6324600"/>
        </p:xfrm>
        <a:graphic>
          <a:graphicData uri="http://schemas.openxmlformats.org/drawingml/2006/table">
            <a:tbl>
              <a:tblPr/>
              <a:tblGrid>
                <a:gridCol w="699499">
                  <a:extLst>
                    <a:ext uri="{9D8B030D-6E8A-4147-A177-3AD203B41FA5}"/>
                  </a:extLst>
                </a:gridCol>
                <a:gridCol w="1891301">
                  <a:extLst>
                    <a:ext uri="{9D8B030D-6E8A-4147-A177-3AD203B41FA5}"/>
                  </a:extLst>
                </a:gridCol>
                <a:gridCol w="1447800">
                  <a:extLst>
                    <a:ext uri="{9D8B030D-6E8A-4147-A177-3AD203B41FA5}"/>
                  </a:extLst>
                </a:gridCol>
                <a:gridCol w="1410128">
                  <a:extLst>
                    <a:ext uri="{9D8B030D-6E8A-4147-A177-3AD203B41FA5}"/>
                  </a:extLst>
                </a:gridCol>
                <a:gridCol w="1104473">
                  <a:extLst>
                    <a:ext uri="{9D8B030D-6E8A-4147-A177-3AD203B41FA5}"/>
                  </a:extLst>
                </a:gridCol>
              </a:tblGrid>
              <a:tr h="174989">
                <a:tc>
                  <a:txBody>
                    <a:bodyPr/>
                    <a:lstStyle/>
                    <a:p>
                      <a:pPr algn="ctr" fontAlgn="b"/>
                      <a:r>
                        <a:rPr lang="en-US" sz="1100" b="1" i="0" u="none" strike="noStrike" dirty="0" err="1">
                          <a:solidFill>
                            <a:srgbClr val="000000"/>
                          </a:solidFill>
                          <a:latin typeface="Calibri"/>
                        </a:rPr>
                        <a:t>S.No</a:t>
                      </a:r>
                      <a:r>
                        <a:rPr lang="en-US" sz="1100" b="1"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Total works taken-up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Works taken-up Cat-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 taken-up Cat-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997798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673386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566317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302973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1701213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904457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562771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267629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275092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121889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502496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220922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1283091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509997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507325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190049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5C2A"/>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5C2A"/>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433156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119904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116569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26780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203854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41160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22746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159319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30964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1947935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363102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395074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72471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445624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78544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113216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19070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415313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66684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14145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8447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2284811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171090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12301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134177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136081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38229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ctr" fontAlgn="b"/>
                      <a:r>
                        <a:rPr lang="en-US" sz="11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6352">
                <a:tc>
                  <a:txBody>
                    <a:bodyPr/>
                    <a:lstStyle/>
                    <a:p>
                      <a:pPr algn="l" fontAlgn="b"/>
                      <a:r>
                        <a:rPr lang="en-US"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13312510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4209282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descr="F:\2012-2013\Thingling Water tank\Compressed\Water tank improves sanitation .JPG"/>
          <p:cNvPicPr>
            <a:picLocks noChangeAspect="1" noChangeArrowheads="1"/>
          </p:cNvPicPr>
          <p:nvPr/>
        </p:nvPicPr>
        <p:blipFill>
          <a:blip r:embed="rId2"/>
          <a:srcRect/>
          <a:stretch>
            <a:fillRect/>
          </a:stretch>
        </p:blipFill>
        <p:spPr bwMode="auto">
          <a:xfrm>
            <a:off x="228600" y="228600"/>
            <a:ext cx="4652963" cy="3429000"/>
          </a:xfrm>
          <a:prstGeom prst="rect">
            <a:avLst/>
          </a:prstGeom>
          <a:noFill/>
          <a:ln w="9525">
            <a:noFill/>
            <a:miter lim="800000"/>
            <a:headEnd/>
            <a:tailEnd/>
          </a:ln>
        </p:spPr>
      </p:pic>
      <p:pic>
        <p:nvPicPr>
          <p:cNvPr id="91139" name="Picture 3" descr="F:\2012-2013\Thingling Water tank\Compressed\Large Cardamom Plantaion under 1st thingling.jpg"/>
          <p:cNvPicPr>
            <a:picLocks noChangeAspect="1" noChangeArrowheads="1"/>
          </p:cNvPicPr>
          <p:nvPr/>
        </p:nvPicPr>
        <p:blipFill>
          <a:blip r:embed="rId3"/>
          <a:srcRect/>
          <a:stretch>
            <a:fillRect/>
          </a:stretch>
        </p:blipFill>
        <p:spPr bwMode="auto">
          <a:xfrm>
            <a:off x="228600" y="3703638"/>
            <a:ext cx="4648200" cy="3078162"/>
          </a:xfrm>
          <a:prstGeom prst="rect">
            <a:avLst/>
          </a:prstGeom>
          <a:noFill/>
          <a:ln w="9525">
            <a:noFill/>
            <a:miter lim="800000"/>
            <a:headEnd/>
            <a:tailEnd/>
          </a:ln>
        </p:spPr>
      </p:pic>
      <p:sp>
        <p:nvSpPr>
          <p:cNvPr id="4" name="Rectangle 9"/>
          <p:cNvSpPr>
            <a:spLocks noChangeArrowheads="1"/>
          </p:cNvSpPr>
          <p:nvPr/>
        </p:nvSpPr>
        <p:spPr bwMode="auto">
          <a:xfrm>
            <a:off x="5029200" y="3935413"/>
            <a:ext cx="3886200" cy="26320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just">
              <a:tabLst>
                <a:tab pos="90488" algn="l"/>
              </a:tabLst>
              <a:defRPr/>
            </a:pPr>
            <a:r>
              <a:rPr lang="en-US" dirty="0">
                <a:solidFill>
                  <a:srgbClr val="4F6228"/>
                </a:solidFill>
                <a:latin typeface="Times New Roman" pitchFamily="18" charset="0"/>
                <a:ea typeface="Calibri" pitchFamily="34" charset="0"/>
                <a:cs typeface="Times New Roman" pitchFamily="18" charset="0"/>
              </a:rPr>
              <a:t>The water tanks covers the most drought prone blocks like </a:t>
            </a:r>
            <a:r>
              <a:rPr lang="en-US" dirty="0" err="1">
                <a:solidFill>
                  <a:srgbClr val="4F6228"/>
                </a:solidFill>
                <a:latin typeface="Times New Roman" pitchFamily="18" charset="0"/>
                <a:ea typeface="Calibri" pitchFamily="34" charset="0"/>
                <a:cs typeface="Times New Roman" pitchFamily="18" charset="0"/>
              </a:rPr>
              <a:t>Namthang</a:t>
            </a:r>
            <a:r>
              <a:rPr lang="en-US" dirty="0">
                <a:solidFill>
                  <a:srgbClr val="4F6228"/>
                </a:solidFill>
                <a:latin typeface="Times New Roman" pitchFamily="18" charset="0"/>
                <a:ea typeface="Calibri" pitchFamily="34" charset="0"/>
                <a:cs typeface="Times New Roman" pitchFamily="18" charset="0"/>
              </a:rPr>
              <a:t>, </a:t>
            </a:r>
            <a:r>
              <a:rPr lang="en-US" dirty="0" err="1">
                <a:solidFill>
                  <a:srgbClr val="4F6228"/>
                </a:solidFill>
                <a:latin typeface="Times New Roman" pitchFamily="18" charset="0"/>
                <a:ea typeface="Calibri" pitchFamily="34" charset="0"/>
                <a:cs typeface="Times New Roman" pitchFamily="18" charset="0"/>
              </a:rPr>
              <a:t>Sumbuk</a:t>
            </a:r>
            <a:r>
              <a:rPr lang="en-US" dirty="0">
                <a:solidFill>
                  <a:srgbClr val="4F6228"/>
                </a:solidFill>
                <a:latin typeface="Times New Roman" pitchFamily="18" charset="0"/>
                <a:ea typeface="Calibri" pitchFamily="34" charset="0"/>
                <a:cs typeface="Times New Roman" pitchFamily="18" charset="0"/>
              </a:rPr>
              <a:t> , </a:t>
            </a:r>
            <a:r>
              <a:rPr lang="en-US" dirty="0" err="1">
                <a:solidFill>
                  <a:srgbClr val="4F6228"/>
                </a:solidFill>
                <a:latin typeface="Times New Roman" pitchFamily="18" charset="0"/>
                <a:ea typeface="Calibri" pitchFamily="34" charset="0"/>
                <a:cs typeface="Times New Roman" pitchFamily="18" charset="0"/>
              </a:rPr>
              <a:t>Namchi</a:t>
            </a:r>
            <a:r>
              <a:rPr lang="en-US" dirty="0">
                <a:solidFill>
                  <a:srgbClr val="4F6228"/>
                </a:solidFill>
                <a:latin typeface="Times New Roman" pitchFamily="18" charset="0"/>
                <a:ea typeface="Calibri" pitchFamily="34" charset="0"/>
                <a:cs typeface="Times New Roman" pitchFamily="18" charset="0"/>
              </a:rPr>
              <a:t> , </a:t>
            </a:r>
            <a:r>
              <a:rPr lang="en-US" dirty="0" err="1">
                <a:solidFill>
                  <a:srgbClr val="4F6228"/>
                </a:solidFill>
                <a:latin typeface="Times New Roman" pitchFamily="18" charset="0"/>
                <a:ea typeface="Calibri" pitchFamily="34" charset="0"/>
                <a:cs typeface="Times New Roman" pitchFamily="18" charset="0"/>
              </a:rPr>
              <a:t>Temi</a:t>
            </a:r>
            <a:r>
              <a:rPr lang="en-US" dirty="0">
                <a:solidFill>
                  <a:srgbClr val="4F6228"/>
                </a:solidFill>
                <a:latin typeface="Times New Roman" pitchFamily="18" charset="0"/>
                <a:ea typeface="Calibri" pitchFamily="34" charset="0"/>
                <a:cs typeface="Times New Roman" pitchFamily="18" charset="0"/>
              </a:rPr>
              <a:t>, </a:t>
            </a:r>
            <a:r>
              <a:rPr lang="en-US" dirty="0" err="1">
                <a:solidFill>
                  <a:srgbClr val="4F6228"/>
                </a:solidFill>
                <a:latin typeface="Times New Roman" pitchFamily="18" charset="0"/>
                <a:ea typeface="Calibri" pitchFamily="34" charset="0"/>
                <a:cs typeface="Times New Roman" pitchFamily="18" charset="0"/>
              </a:rPr>
              <a:t>Thingling</a:t>
            </a:r>
            <a:r>
              <a:rPr lang="en-US" dirty="0">
                <a:solidFill>
                  <a:srgbClr val="4F6228"/>
                </a:solidFill>
                <a:latin typeface="Times New Roman" pitchFamily="18" charset="0"/>
                <a:ea typeface="Calibri" pitchFamily="34" charset="0"/>
                <a:cs typeface="Times New Roman" pitchFamily="18" charset="0"/>
              </a:rPr>
              <a:t> etc </a:t>
            </a:r>
          </a:p>
          <a:p>
            <a:pPr algn="just">
              <a:tabLst>
                <a:tab pos="90488" algn="l"/>
              </a:tabLst>
              <a:defRPr/>
            </a:pPr>
            <a:endParaRPr lang="en-US" sz="1000" dirty="0">
              <a:solidFill>
                <a:srgbClr val="4F6228"/>
              </a:solidFill>
              <a:latin typeface="Times New Roman" pitchFamily="18" charset="0"/>
              <a:ea typeface="Calibri" pitchFamily="34" charset="0"/>
              <a:cs typeface="Times New Roman" pitchFamily="18" charset="0"/>
            </a:endParaRPr>
          </a:p>
          <a:p>
            <a:pPr algn="just">
              <a:tabLst>
                <a:tab pos="90488" algn="l"/>
              </a:tabLst>
              <a:defRPr/>
            </a:pPr>
            <a:r>
              <a:rPr lang="en-US" dirty="0">
                <a:solidFill>
                  <a:srgbClr val="4F6228"/>
                </a:solidFill>
                <a:latin typeface="Times New Roman" pitchFamily="18" charset="0"/>
                <a:ea typeface="Calibri" pitchFamily="34" charset="0"/>
                <a:cs typeface="Times New Roman" pitchFamily="18" charset="0"/>
              </a:rPr>
              <a:t>Some village like </a:t>
            </a:r>
            <a:r>
              <a:rPr lang="en-US" dirty="0" err="1">
                <a:solidFill>
                  <a:srgbClr val="4F6228"/>
                </a:solidFill>
                <a:latin typeface="Times New Roman" pitchFamily="18" charset="0"/>
                <a:ea typeface="Calibri" pitchFamily="34" charset="0"/>
                <a:cs typeface="Times New Roman" pitchFamily="18" charset="0"/>
              </a:rPr>
              <a:t>Namthang</a:t>
            </a:r>
            <a:r>
              <a:rPr lang="en-US" dirty="0">
                <a:solidFill>
                  <a:srgbClr val="4F6228"/>
                </a:solidFill>
                <a:latin typeface="Times New Roman" pitchFamily="18" charset="0"/>
                <a:ea typeface="Calibri" pitchFamily="34" charset="0"/>
                <a:cs typeface="Times New Roman" pitchFamily="18" charset="0"/>
              </a:rPr>
              <a:t>, </a:t>
            </a:r>
            <a:r>
              <a:rPr lang="en-US" dirty="0" err="1">
                <a:solidFill>
                  <a:srgbClr val="4F6228"/>
                </a:solidFill>
                <a:latin typeface="Times New Roman" pitchFamily="18" charset="0"/>
                <a:ea typeface="Calibri" pitchFamily="34" charset="0"/>
                <a:cs typeface="Times New Roman" pitchFamily="18" charset="0"/>
              </a:rPr>
              <a:t>Chuba</a:t>
            </a:r>
            <a:r>
              <a:rPr lang="en-US" dirty="0">
                <a:solidFill>
                  <a:srgbClr val="4F6228"/>
                </a:solidFill>
                <a:latin typeface="Times New Roman" pitchFamily="18" charset="0"/>
                <a:ea typeface="Calibri" pitchFamily="34" charset="0"/>
                <a:cs typeface="Times New Roman" pitchFamily="18" charset="0"/>
              </a:rPr>
              <a:t> </a:t>
            </a:r>
            <a:r>
              <a:rPr lang="en-US" dirty="0" err="1">
                <a:solidFill>
                  <a:srgbClr val="4F6228"/>
                </a:solidFill>
                <a:latin typeface="Times New Roman" pitchFamily="18" charset="0"/>
                <a:ea typeface="Calibri" pitchFamily="34" charset="0"/>
                <a:cs typeface="Times New Roman" pitchFamily="18" charset="0"/>
              </a:rPr>
              <a:t>Pering</a:t>
            </a:r>
            <a:r>
              <a:rPr lang="en-US" dirty="0">
                <a:solidFill>
                  <a:srgbClr val="4F6228"/>
                </a:solidFill>
                <a:latin typeface="Times New Roman" pitchFamily="18" charset="0"/>
                <a:ea typeface="Calibri" pitchFamily="34" charset="0"/>
                <a:cs typeface="Times New Roman" pitchFamily="18" charset="0"/>
              </a:rPr>
              <a:t>, </a:t>
            </a:r>
            <a:r>
              <a:rPr lang="en-US" dirty="0" err="1">
                <a:solidFill>
                  <a:srgbClr val="4F6228"/>
                </a:solidFill>
                <a:latin typeface="Times New Roman" pitchFamily="18" charset="0"/>
                <a:ea typeface="Calibri" pitchFamily="34" charset="0"/>
                <a:cs typeface="Times New Roman" pitchFamily="18" charset="0"/>
              </a:rPr>
              <a:t>Sadam</a:t>
            </a:r>
            <a:r>
              <a:rPr lang="en-US" dirty="0">
                <a:solidFill>
                  <a:srgbClr val="4F6228"/>
                </a:solidFill>
                <a:latin typeface="Times New Roman" pitchFamily="18" charset="0"/>
                <a:ea typeface="Calibri" pitchFamily="34" charset="0"/>
                <a:cs typeface="Times New Roman" pitchFamily="18" charset="0"/>
              </a:rPr>
              <a:t> have now become the largest vegetable growers</a:t>
            </a:r>
          </a:p>
          <a:p>
            <a:pPr algn="ctr">
              <a:tabLst>
                <a:tab pos="90488" algn="l"/>
              </a:tabLst>
              <a:defRPr/>
            </a:pPr>
            <a:endParaRPr lang="en-US" sz="1100" i="1" dirty="0">
              <a:solidFill>
                <a:schemeClr val="tx1"/>
              </a:solidFill>
              <a:latin typeface="Times New Roman" pitchFamily="18" charset="0"/>
              <a:ea typeface="Calibri" pitchFamily="34" charset="0"/>
              <a:cs typeface="Times New Roman" pitchFamily="18" charset="0"/>
            </a:endParaRPr>
          </a:p>
          <a:p>
            <a:pPr algn="ctr">
              <a:tabLst>
                <a:tab pos="90488" algn="l"/>
              </a:tabLst>
              <a:defRPr/>
            </a:pPr>
            <a:r>
              <a:rPr lang="en-US" b="1" i="1" dirty="0">
                <a:solidFill>
                  <a:srgbClr val="FF0000"/>
                </a:solidFill>
                <a:latin typeface="Times New Roman" pitchFamily="18" charset="0"/>
                <a:ea typeface="Calibri" pitchFamily="34" charset="0"/>
                <a:cs typeface="Times New Roman" pitchFamily="18" charset="0"/>
              </a:rPr>
              <a:t>A household earns an additional  income of Rs. 20,000/-  annum </a:t>
            </a:r>
            <a:endParaRPr lang="en-US" b="1" i="1" dirty="0">
              <a:solidFill>
                <a:srgbClr val="FF0000"/>
              </a:solidFill>
              <a:latin typeface="Arial" pitchFamily="34" charset="0"/>
              <a:cs typeface="Arial" pitchFamily="34" charset="0"/>
            </a:endParaRPr>
          </a:p>
        </p:txBody>
      </p:sp>
      <p:pic>
        <p:nvPicPr>
          <p:cNvPr id="5" name="Picture 4" descr="E:\Project\RMDD\MG-NREGA\Dhara Vikas\DV write up\Dhara Vikas\IMG_7584.jpg"/>
          <p:cNvPicPr/>
          <p:nvPr/>
        </p:nvPicPr>
        <p:blipFill>
          <a:blip r:embed="rId4" cstate="email"/>
          <a:stretch>
            <a:fillRect/>
          </a:stretch>
        </p:blipFill>
        <p:spPr bwMode="auto">
          <a:xfrm>
            <a:off x="5029200" y="228600"/>
            <a:ext cx="3886200" cy="3429000"/>
          </a:xfrm>
          <a:prstGeom prst="rect">
            <a:avLst/>
          </a:prstGeom>
          <a:ln w="1905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2"/>
          </p:nvPr>
        </p:nvSpPr>
        <p:spPr bwMode="auto">
          <a:noFill/>
          <a:ln>
            <a:miter lim="800000"/>
            <a:headEnd/>
            <a:tailEnd/>
          </a:ln>
        </p:spPr>
        <p:txBody>
          <a:bodyPr/>
          <a:lstStyle/>
          <a:p>
            <a:fld id="{B421D8B0-7C0C-4773-8D81-AC53FF73BCB6}" type="slidenum">
              <a:rPr lang="en-IN" altLang="en-US"/>
              <a:pPr/>
              <a:t>58</a:t>
            </a:fld>
            <a:endParaRPr lang="en-IN" altLang="en-US"/>
          </a:p>
        </p:txBody>
      </p:sp>
      <p:sp>
        <p:nvSpPr>
          <p:cNvPr id="92163" name="Rectangle 5"/>
          <p:cNvSpPr>
            <a:spLocks noChangeArrowheads="1"/>
          </p:cNvSpPr>
          <p:nvPr/>
        </p:nvSpPr>
        <p:spPr bwMode="auto">
          <a:xfrm>
            <a:off x="0" y="6202363"/>
            <a:ext cx="8964613" cy="400050"/>
          </a:xfrm>
          <a:prstGeom prst="rect">
            <a:avLst/>
          </a:prstGeom>
          <a:noFill/>
          <a:ln w="9525">
            <a:noFill/>
            <a:miter lim="800000"/>
            <a:headEnd/>
            <a:tailEnd/>
          </a:ln>
        </p:spPr>
        <p:txBody>
          <a:bodyPr>
            <a:spAutoFit/>
          </a:bodyPr>
          <a:lstStyle/>
          <a:p>
            <a:pPr algn="ctr"/>
            <a:r>
              <a:rPr lang="en-US" altLang="en-US" sz="2000" b="1">
                <a:latin typeface="Times New Roman" pitchFamily="18" charset="0"/>
                <a:cs typeface="Times New Roman" pitchFamily="18" charset="0"/>
              </a:rPr>
              <a:t>Poultry shelter; Village Ektali; Block Jashipur; District Mayurbhanj, Odisha</a:t>
            </a:r>
          </a:p>
        </p:txBody>
      </p:sp>
      <p:sp>
        <p:nvSpPr>
          <p:cNvPr id="92164" name="Title 7"/>
          <p:cNvSpPr>
            <a:spLocks noGrp="1"/>
          </p:cNvSpPr>
          <p:nvPr>
            <p:ph type="title"/>
          </p:nvPr>
        </p:nvSpPr>
        <p:spPr/>
        <p:txBody>
          <a:bodyPr/>
          <a:lstStyle/>
          <a:p>
            <a:endParaRPr lang="en-US" altLang="en-US" smtClean="0"/>
          </a:p>
        </p:txBody>
      </p:sp>
      <p:pic>
        <p:nvPicPr>
          <p:cNvPr id="92165" name="Picture 2" descr="G:\Photographs\PAge 82.JPG"/>
          <p:cNvPicPr>
            <a:picLocks noChangeAspect="1" noChangeArrowheads="1"/>
          </p:cNvPicPr>
          <p:nvPr/>
        </p:nvPicPr>
        <p:blipFill>
          <a:blip r:embed="rId2" cstate="email"/>
          <a:srcRect/>
          <a:stretch>
            <a:fillRect/>
          </a:stretch>
        </p:blipFill>
        <p:spPr bwMode="auto">
          <a:xfrm>
            <a:off x="0" y="4763"/>
            <a:ext cx="91440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93187" name="Slide Number Placeholder 2"/>
          <p:cNvSpPr>
            <a:spLocks noGrp="1"/>
          </p:cNvSpPr>
          <p:nvPr>
            <p:ph type="sldNum" sz="quarter" idx="12"/>
          </p:nvPr>
        </p:nvSpPr>
        <p:spPr bwMode="auto">
          <a:noFill/>
          <a:ln>
            <a:miter lim="800000"/>
            <a:headEnd/>
            <a:tailEnd/>
          </a:ln>
        </p:spPr>
        <p:txBody>
          <a:bodyPr/>
          <a:lstStyle/>
          <a:p>
            <a:fld id="{07DB9E4A-BF9C-4E9F-8A4D-6A52D4670B7A}" type="slidenum">
              <a:rPr lang="en-IN" altLang="en-US"/>
              <a:pPr/>
              <a:t>59</a:t>
            </a:fld>
            <a:endParaRPr lang="en-IN" altLang="en-US"/>
          </a:p>
        </p:txBody>
      </p:sp>
      <p:pic>
        <p:nvPicPr>
          <p:cNvPr id="93188" name="Picture 2" descr="G:\Photographs\Page 84 Cattle.JPG"/>
          <p:cNvPicPr>
            <a:picLocks noChangeAspect="1" noChangeArrowheads="1"/>
          </p:cNvPicPr>
          <p:nvPr/>
        </p:nvPicPr>
        <p:blipFill>
          <a:blip r:embed="rId2" cstate="email"/>
          <a:srcRect/>
          <a:stretch>
            <a:fillRect/>
          </a:stretch>
        </p:blipFill>
        <p:spPr bwMode="auto">
          <a:xfrm>
            <a:off x="0" y="-100013"/>
            <a:ext cx="9144000" cy="6102351"/>
          </a:xfrm>
          <a:prstGeom prst="rect">
            <a:avLst/>
          </a:prstGeom>
          <a:noFill/>
          <a:ln w="9525">
            <a:noFill/>
            <a:miter lim="800000"/>
            <a:headEnd/>
            <a:tailEnd/>
          </a:ln>
        </p:spPr>
      </p:pic>
      <p:sp>
        <p:nvSpPr>
          <p:cNvPr id="93189" name="Rectangle 3"/>
          <p:cNvSpPr>
            <a:spLocks noChangeArrowheads="1"/>
          </p:cNvSpPr>
          <p:nvPr/>
        </p:nvSpPr>
        <p:spPr bwMode="auto">
          <a:xfrm>
            <a:off x="0" y="6019800"/>
            <a:ext cx="9256713" cy="830263"/>
          </a:xfrm>
          <a:prstGeom prst="rect">
            <a:avLst/>
          </a:prstGeom>
          <a:noFill/>
          <a:ln w="9525">
            <a:noFill/>
            <a:miter lim="800000"/>
            <a:headEnd/>
            <a:tailEnd/>
          </a:ln>
        </p:spPr>
        <p:txBody>
          <a:bodyPr>
            <a:spAutoFit/>
          </a:bodyPr>
          <a:lstStyle/>
          <a:p>
            <a:pPr algn="ctr"/>
            <a:r>
              <a:rPr lang="en-US" altLang="en-US" sz="2400" b="1">
                <a:latin typeface="Times New Roman" pitchFamily="18" charset="0"/>
                <a:cs typeface="Times New Roman" pitchFamily="18" charset="0"/>
              </a:rPr>
              <a:t>Cattle shelter; Village Mararikulam North; Block Kanjikuzhy; District Alappuzha, Kerala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685800"/>
          </a:xfrm>
          <a:solidFill>
            <a:schemeClr val="tx2">
              <a:lumMod val="20000"/>
              <a:lumOff val="80000"/>
            </a:schemeClr>
          </a:solidFill>
        </p:spPr>
        <p:txBody>
          <a:bodyPr bIns="45720" anchor="t">
            <a:normAutofit fontScale="90000"/>
          </a:bodyPr>
          <a:lstStyle/>
          <a:p>
            <a:pPr algn="ctr" eaLnBrk="1" fontAlgn="auto" hangingPunct="1">
              <a:spcAft>
                <a:spcPts val="0"/>
              </a:spcAft>
              <a:defRPr/>
            </a:pPr>
            <a:r>
              <a:rPr lang="en-IN" altLang="en-US" sz="4400" dirty="0">
                <a:solidFill>
                  <a:srgbClr val="C00000"/>
                </a:solidFill>
                <a:latin typeface="Century Schoolbook" pitchFamily="18" charset="0"/>
              </a:rPr>
              <a:t>Items</a:t>
            </a:r>
          </a:p>
        </p:txBody>
      </p:sp>
      <p:sp>
        <p:nvSpPr>
          <p:cNvPr id="23555" name="Content Placeholder 2"/>
          <p:cNvSpPr>
            <a:spLocks noGrp="1"/>
          </p:cNvSpPr>
          <p:nvPr>
            <p:ph sz="quarter" idx="1"/>
          </p:nvPr>
        </p:nvSpPr>
        <p:spPr>
          <a:xfrm>
            <a:off x="0" y="685800"/>
            <a:ext cx="9144000" cy="6248400"/>
          </a:xfrm>
        </p:spPr>
        <p:txBody>
          <a:bodyPr/>
          <a:lstStyle/>
          <a:p>
            <a:pPr>
              <a:spcBef>
                <a:spcPts val="600"/>
              </a:spcBef>
            </a:pPr>
            <a:r>
              <a:rPr lang="en-IN" altLang="en-US" sz="3200" b="1" smtClean="0"/>
              <a:t>Adoption of 7 Registers</a:t>
            </a:r>
          </a:p>
          <a:p>
            <a:pPr>
              <a:spcBef>
                <a:spcPts val="600"/>
              </a:spcBef>
            </a:pPr>
            <a:r>
              <a:rPr lang="en-IN" altLang="en-US" sz="3200" b="1" smtClean="0"/>
              <a:t>Social Audit</a:t>
            </a:r>
          </a:p>
          <a:p>
            <a:pPr>
              <a:spcBef>
                <a:spcPts val="600"/>
              </a:spcBef>
            </a:pPr>
            <a:r>
              <a:rPr lang="en-IN" altLang="en-US" sz="3200" b="1" smtClean="0"/>
              <a:t>BFT</a:t>
            </a:r>
          </a:p>
          <a:p>
            <a:pPr>
              <a:spcBef>
                <a:spcPts val="600"/>
              </a:spcBef>
            </a:pPr>
            <a:r>
              <a:rPr lang="en-IN" altLang="en-US" sz="3200" b="1" smtClean="0"/>
              <a:t>Citizen Information Board/ Wall writing</a:t>
            </a:r>
          </a:p>
          <a:p>
            <a:pPr>
              <a:spcBef>
                <a:spcPts val="600"/>
              </a:spcBef>
            </a:pPr>
            <a:r>
              <a:rPr lang="en-IN" altLang="en-US" sz="3200" b="1" smtClean="0"/>
              <a:t>DTRT &amp; BTRT Training</a:t>
            </a:r>
          </a:p>
          <a:p>
            <a:pPr>
              <a:spcBef>
                <a:spcPts val="600"/>
              </a:spcBef>
            </a:pPr>
            <a:r>
              <a:rPr lang="en-IN" altLang="en-US" sz="3200" b="1" smtClean="0"/>
              <a:t>LIFE</a:t>
            </a:r>
          </a:p>
          <a:p>
            <a:pPr>
              <a:spcBef>
                <a:spcPts val="600"/>
              </a:spcBef>
            </a:pPr>
            <a:r>
              <a:rPr lang="en-IN" altLang="en-US" sz="3200" b="1" smtClean="0"/>
              <a:t>Research Studies</a:t>
            </a:r>
          </a:p>
          <a:p>
            <a:pPr>
              <a:spcBef>
                <a:spcPts val="600"/>
              </a:spcBef>
            </a:pPr>
            <a:r>
              <a:rPr lang="en-IN" altLang="en-US" sz="3200" b="1" smtClean="0"/>
              <a:t>Mapping of Manual Casual Labour as per SECC</a:t>
            </a:r>
          </a:p>
          <a:p>
            <a:pPr>
              <a:spcBef>
                <a:spcPts val="600"/>
              </a:spcBef>
            </a:pPr>
            <a:r>
              <a:rPr lang="en-IN" altLang="en-US" sz="3200" b="1" smtClean="0"/>
              <a:t>Planning FY 2017-18</a:t>
            </a:r>
          </a:p>
          <a:p>
            <a:pPr>
              <a:spcBef>
                <a:spcPts val="600"/>
              </a:spcBef>
            </a:pPr>
            <a:r>
              <a:rPr lang="en-IN" altLang="en-US" sz="3200" b="1" smtClean="0"/>
              <a:t>Pending C&amp;AG Para</a:t>
            </a:r>
          </a:p>
          <a:p>
            <a:pPr>
              <a:spcBef>
                <a:spcPts val="600"/>
              </a:spcBef>
            </a:pPr>
            <a:r>
              <a:rPr lang="en-IN" altLang="en-US" sz="3200" b="1" smtClean="0"/>
              <a:t>Pending Parliamentary Assurance </a:t>
            </a:r>
          </a:p>
        </p:txBody>
      </p:sp>
    </p:spTree>
  </p:cSld>
  <p:clrMapOvr>
    <a:masterClrMapping/>
  </p:clrMapOvr>
  <p:transition spd="slow">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Completion of incomplete works</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685800"/>
          </a:xfrm>
          <a:solidFill>
            <a:schemeClr val="bg2">
              <a:lumMod val="90000"/>
            </a:schemeClr>
          </a:solidFill>
        </p:spPr>
        <p:txBody>
          <a:bodyPr rtlCol="0" anchor="t">
            <a:noAutofit/>
          </a:bodyPr>
          <a:lstStyle/>
          <a:p>
            <a:pPr eaLnBrk="1" fontAlgn="auto" hangingPunct="1">
              <a:spcBef>
                <a:spcPct val="0"/>
              </a:spcBef>
              <a:spcAft>
                <a:spcPts val="0"/>
              </a:spcAft>
              <a:defRPr/>
            </a:pPr>
            <a:r>
              <a:rPr lang="en-US" altLang="en-US" sz="2400" dirty="0">
                <a:solidFill>
                  <a:srgbClr val="C00000"/>
                </a:solidFill>
                <a:latin typeface="Century Schoolbook" pitchFamily="18" charset="0"/>
                <a:sym typeface="Titillium Web" charset="0"/>
              </a:rPr>
              <a:t>Works Completion Rate </a:t>
            </a:r>
            <a:br>
              <a:rPr lang="en-US" altLang="en-US" sz="2400" dirty="0">
                <a:solidFill>
                  <a:srgbClr val="C00000"/>
                </a:solidFill>
                <a:latin typeface="Century Schoolbook" pitchFamily="18" charset="0"/>
                <a:sym typeface="Titillium Web" charset="0"/>
              </a:rPr>
            </a:br>
            <a:r>
              <a:rPr lang="en-US" altLang="en-US" sz="1800" dirty="0">
                <a:solidFill>
                  <a:srgbClr val="C00000"/>
                </a:solidFill>
                <a:latin typeface="Century Schoolbook" pitchFamily="18" charset="0"/>
                <a:sym typeface="Titillium Web" charset="0"/>
              </a:rPr>
              <a:t>(Works started since inception till FY 2014-15)</a:t>
            </a:r>
            <a:endParaRPr lang="en-IN" altLang="en-US" sz="1800" dirty="0">
              <a:solidFill>
                <a:srgbClr val="C00000"/>
              </a:solidFill>
              <a:latin typeface="Century Schoolbook" pitchFamily="18" charset="0"/>
              <a:sym typeface="Titillium Web" charset="0"/>
            </a:endParaRPr>
          </a:p>
        </p:txBody>
      </p:sp>
      <p:graphicFrame>
        <p:nvGraphicFramePr>
          <p:cNvPr id="4" name="Table 3"/>
          <p:cNvGraphicFramePr>
            <a:graphicFrameLocks noGrp="1"/>
          </p:cNvGraphicFramePr>
          <p:nvPr/>
        </p:nvGraphicFramePr>
        <p:xfrm>
          <a:off x="1143000" y="685800"/>
          <a:ext cx="6781800" cy="6096000"/>
        </p:xfrm>
        <a:graphic>
          <a:graphicData uri="http://schemas.openxmlformats.org/drawingml/2006/table">
            <a:tbl>
              <a:tblPr/>
              <a:tblGrid>
                <a:gridCol w="610973">
                  <a:extLst>
                    <a:ext uri="{9D8B030D-6E8A-4147-A177-3AD203B41FA5}"/>
                  </a:extLst>
                </a:gridCol>
                <a:gridCol w="1802371">
                  <a:extLst>
                    <a:ext uri="{9D8B030D-6E8A-4147-A177-3AD203B41FA5}"/>
                  </a:extLst>
                </a:gridCol>
                <a:gridCol w="1176123">
                  <a:extLst>
                    <a:ext uri="{9D8B030D-6E8A-4147-A177-3AD203B41FA5}"/>
                  </a:extLst>
                </a:gridCol>
                <a:gridCol w="1038653">
                  <a:extLst>
                    <a:ext uri="{9D8B030D-6E8A-4147-A177-3AD203B41FA5}"/>
                  </a:extLst>
                </a:gridCol>
                <a:gridCol w="1038653">
                  <a:extLst>
                    <a:ext uri="{9D8B030D-6E8A-4147-A177-3AD203B41FA5}"/>
                  </a:extLst>
                </a:gridCol>
                <a:gridCol w="1115026">
                  <a:extLst>
                    <a:ext uri="{9D8B030D-6E8A-4147-A177-3AD203B41FA5}"/>
                  </a:extLst>
                </a:gridCol>
              </a:tblGrid>
              <a:tr h="346236">
                <a:tc>
                  <a:txBody>
                    <a:bodyPr/>
                    <a:lstStyle/>
                    <a:p>
                      <a:pPr algn="ctr" fontAlgn="ctr"/>
                      <a:r>
                        <a:rPr lang="en-US" sz="1100" b="1" i="0" u="none" strike="noStrike" dirty="0" err="1">
                          <a:solidFill>
                            <a:srgbClr val="000000"/>
                          </a:solidFill>
                          <a:latin typeface="Verdana"/>
                        </a:rPr>
                        <a:t>S.No</a:t>
                      </a:r>
                      <a:r>
                        <a:rPr lang="en-US" sz="1100" b="1" i="0" u="none" strike="noStrike" dirty="0">
                          <a:solidFill>
                            <a:srgbClr val="000000"/>
                          </a:solidFill>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Works started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Works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Incomplete Works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 Work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3115">
                <a:tc>
                  <a:txBody>
                    <a:bodyPr/>
                    <a:lstStyle/>
                    <a:p>
                      <a:pPr algn="ctr" fontAlgn="ctr"/>
                      <a:r>
                        <a:rPr lang="en-US" sz="1100" b="0" i="0" u="none" strike="noStrike" dirty="0">
                          <a:solidFill>
                            <a:schemeClr val="tx1"/>
                          </a:solidFill>
                          <a:latin typeface="Verda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12246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12244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dirty="0">
                          <a:solidFill>
                            <a:schemeClr val="tx1"/>
                          </a:solidFill>
                          <a:latin typeface="Verda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32769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32741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556187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552768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972845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966524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81381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80447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759869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750731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9138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47097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46252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698685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683191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15494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344164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335975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8189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579720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564958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14762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64880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63037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56164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54299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2286140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2201053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85087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209532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201638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7894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1802861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1729509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73352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405304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388105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17199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a:solidFill>
                            <a:srgbClr val="005C2A"/>
                          </a:solidFill>
                          <a:latin typeface="Verdana"/>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3747662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3504376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243286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4037202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3746565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290637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3115">
                <a:tc>
                  <a:txBody>
                    <a:bodyPr/>
                    <a:lstStyle/>
                    <a:p>
                      <a:pPr algn="ctr" fontAlgn="ctr"/>
                      <a:r>
                        <a:rPr lang="en-US" sz="1100" b="0" i="0" u="none" strike="noStrike">
                          <a:solidFill>
                            <a:schemeClr val="tx1"/>
                          </a:solidFill>
                          <a:latin typeface="Verdana"/>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1760451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1626492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133959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chemeClr val="tx1"/>
                          </a:solidFill>
                          <a:latin typeface="Verdana"/>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34709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32033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chemeClr val="tx1"/>
                          </a:solidFill>
                          <a:latin typeface="Verdana"/>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317425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290257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27168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chemeClr val="tx1"/>
                          </a:solidFill>
                          <a:latin typeface="Verdana"/>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1029597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935545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94052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chemeClr val="tx1"/>
                          </a:solidFill>
                          <a:latin typeface="Verdana"/>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3033296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2737855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295441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chemeClr val="tx1"/>
                          </a:solidFill>
                          <a:latin typeface="Verdana"/>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612286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538500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73786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681073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591859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89214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176182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152119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24063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734828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605118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129710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3115">
                <a:tc>
                  <a:txBody>
                    <a:bodyPr/>
                    <a:lstStyle/>
                    <a:p>
                      <a:pPr algn="ctr" fontAlgn="ctr"/>
                      <a:r>
                        <a:rPr lang="en-US" sz="1100" b="0" i="0" u="none" strike="noStrike">
                          <a:solidFill>
                            <a:schemeClr val="tx1"/>
                          </a:solidFill>
                          <a:latin typeface="Verdana"/>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5313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2065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10075">
                <a:tc>
                  <a:txBody>
                    <a:bodyPr/>
                    <a:lstStyle/>
                    <a:p>
                      <a:pPr algn="ctr" fontAlgn="ctr"/>
                      <a:r>
                        <a:rPr lang="en-US" sz="1100" b="0" i="0" u="none" strike="noStrike">
                          <a:solidFill>
                            <a:schemeClr val="tx1"/>
                          </a:solidFill>
                          <a:latin typeface="Verdana"/>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3115">
                <a:tc>
                  <a:txBody>
                    <a:bodyPr/>
                    <a:lstStyle/>
                    <a:p>
                      <a:pPr algn="ctr" fontAlgn="ctr"/>
                      <a:r>
                        <a:rPr lang="en-US" sz="1100" b="0" i="0" u="none" strike="noStrike">
                          <a:solidFill>
                            <a:schemeClr val="tx1"/>
                          </a:solidFill>
                          <a:latin typeface="Verdana"/>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3115">
                <a:tc>
                  <a:txBody>
                    <a:bodyPr/>
                    <a:lstStyle/>
                    <a:p>
                      <a:pPr algn="ctr" fontAlgn="ctr"/>
                      <a:r>
                        <a:rPr lang="en-US" sz="1100" b="0" i="0" u="none" strike="noStrike">
                          <a:solidFill>
                            <a:schemeClr val="tx1"/>
                          </a:solidFill>
                          <a:latin typeface="Verdana"/>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3115">
                <a:tc>
                  <a:txBody>
                    <a:bodyPr/>
                    <a:lstStyle/>
                    <a:p>
                      <a:pPr algn="ctr" fontAlgn="ctr"/>
                      <a:r>
                        <a:rPr lang="en-US" sz="1100" b="0" i="0" u="none" strike="noStrike">
                          <a:solidFill>
                            <a:schemeClr val="tx1"/>
                          </a:solidFill>
                          <a:latin typeface="Verdan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chemeClr val="tx1"/>
                          </a:solidFill>
                          <a:latin typeface="Verdan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25090629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23436177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1654452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685800"/>
          </a:xfrm>
          <a:solidFill>
            <a:schemeClr val="bg2">
              <a:lumMod val="90000"/>
            </a:schemeClr>
          </a:solidFill>
        </p:spPr>
        <p:txBody>
          <a:bodyPr rtlCol="0" anchor="t">
            <a:noAutofit/>
          </a:bodyPr>
          <a:lstStyle/>
          <a:p>
            <a:pPr eaLnBrk="1" fontAlgn="auto" hangingPunct="1">
              <a:spcBef>
                <a:spcPct val="0"/>
              </a:spcBef>
              <a:spcAft>
                <a:spcPts val="0"/>
              </a:spcAft>
              <a:defRPr/>
            </a:pPr>
            <a:r>
              <a:rPr lang="en-US" altLang="en-US" sz="2400" dirty="0">
                <a:solidFill>
                  <a:srgbClr val="C00000"/>
                </a:solidFill>
                <a:latin typeface="Century Schoolbook" pitchFamily="18" charset="0"/>
                <a:sym typeface="Titillium Web" charset="0"/>
              </a:rPr>
              <a:t>Works Completion rate </a:t>
            </a:r>
            <a:br>
              <a:rPr lang="en-US" altLang="en-US" sz="2400" dirty="0">
                <a:solidFill>
                  <a:srgbClr val="C00000"/>
                </a:solidFill>
                <a:latin typeface="Century Schoolbook" pitchFamily="18" charset="0"/>
                <a:sym typeface="Titillium Web" charset="0"/>
              </a:rPr>
            </a:br>
            <a:r>
              <a:rPr lang="en-US" altLang="en-US" sz="1800" dirty="0">
                <a:solidFill>
                  <a:srgbClr val="C00000"/>
                </a:solidFill>
                <a:latin typeface="Century Schoolbook" pitchFamily="18" charset="0"/>
                <a:sym typeface="Titillium Web" charset="0"/>
              </a:rPr>
              <a:t>(Works started since inception till FY 2015-16)</a:t>
            </a:r>
            <a:endParaRPr lang="en-IN" altLang="en-US" sz="1800" dirty="0">
              <a:solidFill>
                <a:srgbClr val="C00000"/>
              </a:solidFill>
              <a:latin typeface="Century Schoolbook" pitchFamily="18" charset="0"/>
              <a:sym typeface="Titillium Web" charset="0"/>
            </a:endParaRPr>
          </a:p>
        </p:txBody>
      </p:sp>
      <p:graphicFrame>
        <p:nvGraphicFramePr>
          <p:cNvPr id="6" name="Table 5"/>
          <p:cNvGraphicFramePr>
            <a:graphicFrameLocks noGrp="1"/>
          </p:cNvGraphicFramePr>
          <p:nvPr/>
        </p:nvGraphicFramePr>
        <p:xfrm>
          <a:off x="1295400" y="609600"/>
          <a:ext cx="6553200" cy="6172200"/>
        </p:xfrm>
        <a:graphic>
          <a:graphicData uri="http://schemas.openxmlformats.org/drawingml/2006/table">
            <a:tbl>
              <a:tblPr/>
              <a:tblGrid>
                <a:gridCol w="589052">
                  <a:extLst>
                    <a:ext uri="{9D8B030D-6E8A-4147-A177-3AD203B41FA5}"/>
                  </a:extLst>
                </a:gridCol>
                <a:gridCol w="1870239">
                  <a:extLst>
                    <a:ext uri="{9D8B030D-6E8A-4147-A177-3AD203B41FA5}"/>
                  </a:extLst>
                </a:gridCol>
                <a:gridCol w="1133926">
                  <a:extLst>
                    <a:ext uri="{9D8B030D-6E8A-4147-A177-3AD203B41FA5}"/>
                  </a:extLst>
                </a:gridCol>
                <a:gridCol w="1001387">
                  <a:extLst>
                    <a:ext uri="{9D8B030D-6E8A-4147-A177-3AD203B41FA5}"/>
                  </a:extLst>
                </a:gridCol>
                <a:gridCol w="1001387">
                  <a:extLst>
                    <a:ext uri="{9D8B030D-6E8A-4147-A177-3AD203B41FA5}"/>
                  </a:extLst>
                </a:gridCol>
                <a:gridCol w="957208">
                  <a:extLst>
                    <a:ext uri="{9D8B030D-6E8A-4147-A177-3AD203B41FA5}"/>
                  </a:extLst>
                </a:gridCol>
              </a:tblGrid>
              <a:tr h="352692">
                <a:tc>
                  <a:txBody>
                    <a:bodyPr/>
                    <a:lstStyle/>
                    <a:p>
                      <a:pPr algn="ctr" fontAlgn="ctr"/>
                      <a:r>
                        <a:rPr lang="en-US" sz="1100" b="1" i="0" u="none" strike="noStrike" dirty="0" err="1">
                          <a:solidFill>
                            <a:srgbClr val="000000"/>
                          </a:solidFill>
                          <a:latin typeface="Verdana"/>
                        </a:rPr>
                        <a:t>S.No</a:t>
                      </a:r>
                      <a:r>
                        <a:rPr lang="en-US" sz="1100" b="1" i="0" u="none" strike="noStrike" dirty="0">
                          <a:solidFill>
                            <a:srgbClr val="000000"/>
                          </a:solidFill>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Works started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Works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Incomplete Works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 Work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dirty="0">
                          <a:solidFill>
                            <a:schemeClr val="tx1"/>
                          </a:solidFill>
                          <a:latin typeface="Verda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38989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38763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60366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58917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1397013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1347926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49087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707411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678465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28946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981766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935473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46293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382448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357404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25044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66142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61375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2551467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2356408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195059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41404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38017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dirty="0">
                          <a:solidFill>
                            <a:schemeClr val="tx1"/>
                          </a:solidFill>
                          <a:latin typeface="Verdana"/>
                        </a:rPr>
                        <a:t>92827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84257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8570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4289652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3887940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401712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684644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620318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0" i="0" u="none" strike="noStrike">
                          <a:solidFill>
                            <a:schemeClr val="tx1"/>
                          </a:solidFill>
                          <a:latin typeface="Verdana"/>
                        </a:rPr>
                        <a:t>64326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100" b="1" i="0" u="none" strike="noStrike" dirty="0">
                          <a:solidFill>
                            <a:srgbClr val="005C2A"/>
                          </a:solidFill>
                          <a:latin typeface="Verdana"/>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76349">
                <a:tc>
                  <a:txBody>
                    <a:bodyPr/>
                    <a:lstStyle/>
                    <a:p>
                      <a:pPr algn="ctr" fontAlgn="ctr"/>
                      <a:r>
                        <a:rPr lang="en-US" sz="1100" b="0" i="0" u="none" strike="noStrike">
                          <a:solidFill>
                            <a:schemeClr val="tx1"/>
                          </a:solidFill>
                          <a:latin typeface="Verdana"/>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480881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429733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51148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82599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72679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9920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269586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227665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41921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4795354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4032309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763045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3541035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2958579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582456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2346144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1954431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391713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945043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773000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172043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396953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320514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76439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1218484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970832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247652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16420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12976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3444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932665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665518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267147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942640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666559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276081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chemeClr val="tx1"/>
                          </a:solidFill>
                          <a:latin typeface="Verdana"/>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879884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618449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261435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6349">
                <a:tc>
                  <a:txBody>
                    <a:bodyPr/>
                    <a:lstStyle/>
                    <a:p>
                      <a:pPr algn="ctr" fontAlgn="ctr"/>
                      <a:r>
                        <a:rPr lang="en-US" sz="1100" b="0" i="0" u="none" strike="noStrike">
                          <a:solidFill>
                            <a:schemeClr val="tx1"/>
                          </a:solidFill>
                          <a:latin typeface="Verdana"/>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229580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155812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73768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a:solidFill>
                            <a:schemeClr val="tx1"/>
                          </a:solidFill>
                          <a:latin typeface="Verdana"/>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a:solidFill>
                            <a:schemeClr val="tx1"/>
                          </a:solidFill>
                          <a:latin typeface="Verdana"/>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2788188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1864019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924169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a:solidFill>
                            <a:schemeClr val="tx1"/>
                          </a:solidFill>
                          <a:latin typeface="Verdana"/>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3104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1043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a:solidFill>
                            <a:schemeClr val="tx1"/>
                          </a:solidFill>
                          <a:latin typeface="Verdana"/>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9579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5971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3608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a:solidFill>
                            <a:schemeClr val="tx1"/>
                          </a:solidFill>
                          <a:latin typeface="Verdana"/>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chemeClr val="tx1"/>
                          </a:solidFill>
                          <a:latin typeface="Verdana"/>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chemeClr val="tx1"/>
                          </a:solidFill>
                          <a:latin typeface="Verdana"/>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6349">
                <a:tc>
                  <a:txBody>
                    <a:bodyPr/>
                    <a:lstStyle/>
                    <a:p>
                      <a:pPr algn="ctr" fontAlgn="ctr"/>
                      <a:r>
                        <a:rPr lang="en-US" sz="1100" b="0" i="0" u="none" strike="noStrike">
                          <a:solidFill>
                            <a:schemeClr val="tx1"/>
                          </a:solidFill>
                          <a:latin typeface="Verdan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a:solidFill>
                            <a:schemeClr val="tx1"/>
                          </a:solidFill>
                          <a:latin typeface="Verdan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31178486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26201324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4977162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chemeClr val="tx1"/>
                          </a:solidFill>
                          <a:latin typeface="Verdan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762000"/>
          </a:xfrm>
          <a:solidFill>
            <a:schemeClr val="bg2">
              <a:lumMod val="90000"/>
            </a:schemeClr>
          </a:solidFill>
        </p:spPr>
        <p:txBody>
          <a:bodyPr rtlCol="0" anchor="t">
            <a:noAutofit/>
          </a:bodyPr>
          <a:lstStyle/>
          <a:p>
            <a:pPr eaLnBrk="1" fontAlgn="auto" hangingPunct="1">
              <a:spcBef>
                <a:spcPct val="0"/>
              </a:spcBef>
              <a:spcAft>
                <a:spcPts val="0"/>
              </a:spcAft>
              <a:defRPr/>
            </a:pPr>
            <a:r>
              <a:rPr lang="en-US" altLang="en-US" sz="2800" dirty="0">
                <a:solidFill>
                  <a:srgbClr val="C00000"/>
                </a:solidFill>
                <a:latin typeface="Century Schoolbook" pitchFamily="18" charset="0"/>
                <a:sym typeface="Titillium Web" charset="0"/>
              </a:rPr>
              <a:t>Works Completion rate </a:t>
            </a:r>
            <a:br>
              <a:rPr lang="en-US" altLang="en-US" sz="2800" dirty="0">
                <a:solidFill>
                  <a:srgbClr val="C00000"/>
                </a:solidFill>
                <a:latin typeface="Century Schoolbook" pitchFamily="18" charset="0"/>
                <a:sym typeface="Titillium Web" charset="0"/>
              </a:rPr>
            </a:br>
            <a:r>
              <a:rPr lang="en-US" altLang="en-US" sz="2000" dirty="0">
                <a:solidFill>
                  <a:srgbClr val="C00000"/>
                </a:solidFill>
                <a:latin typeface="Century Schoolbook" pitchFamily="18" charset="0"/>
                <a:sym typeface="Titillium Web" charset="0"/>
              </a:rPr>
              <a:t>(Works started since inception till date)</a:t>
            </a:r>
            <a:endParaRPr lang="en-IN" altLang="en-US" sz="2000" dirty="0">
              <a:solidFill>
                <a:srgbClr val="C00000"/>
              </a:solidFill>
              <a:latin typeface="Century Schoolbook" pitchFamily="18" charset="0"/>
              <a:sym typeface="Titillium Web" charset="0"/>
            </a:endParaRPr>
          </a:p>
        </p:txBody>
      </p:sp>
      <p:graphicFrame>
        <p:nvGraphicFramePr>
          <p:cNvPr id="4" name="Table 3"/>
          <p:cNvGraphicFramePr>
            <a:graphicFrameLocks noGrp="1"/>
          </p:cNvGraphicFramePr>
          <p:nvPr/>
        </p:nvGraphicFramePr>
        <p:xfrm>
          <a:off x="1295400" y="685800"/>
          <a:ext cx="6629400" cy="6096000"/>
        </p:xfrm>
        <a:graphic>
          <a:graphicData uri="http://schemas.openxmlformats.org/drawingml/2006/table">
            <a:tbl>
              <a:tblPr/>
              <a:tblGrid>
                <a:gridCol w="595902">
                  <a:extLst>
                    <a:ext uri="{9D8B030D-6E8A-4147-A177-3AD203B41FA5}"/>
                  </a:extLst>
                </a:gridCol>
                <a:gridCol w="1891986">
                  <a:extLst>
                    <a:ext uri="{9D8B030D-6E8A-4147-A177-3AD203B41FA5}"/>
                  </a:extLst>
                </a:gridCol>
                <a:gridCol w="1147111">
                  <a:extLst>
                    <a:ext uri="{9D8B030D-6E8A-4147-A177-3AD203B41FA5}"/>
                  </a:extLst>
                </a:gridCol>
                <a:gridCol w="1013031">
                  <a:extLst>
                    <a:ext uri="{9D8B030D-6E8A-4147-A177-3AD203B41FA5}"/>
                  </a:extLst>
                </a:gridCol>
                <a:gridCol w="1013031">
                  <a:extLst>
                    <a:ext uri="{9D8B030D-6E8A-4147-A177-3AD203B41FA5}"/>
                  </a:extLst>
                </a:gridCol>
                <a:gridCol w="968338">
                  <a:extLst>
                    <a:ext uri="{9D8B030D-6E8A-4147-A177-3AD203B41FA5}"/>
                  </a:extLst>
                </a:gridCol>
              </a:tblGrid>
              <a:tr h="348348">
                <a:tc>
                  <a:txBody>
                    <a:bodyPr/>
                    <a:lstStyle/>
                    <a:p>
                      <a:pPr algn="ctr" fontAlgn="ctr"/>
                      <a:r>
                        <a:rPr lang="en-US" sz="1100" b="1" i="0" u="none" strike="noStrike" dirty="0" err="1">
                          <a:solidFill>
                            <a:srgbClr val="000000"/>
                          </a:solidFill>
                          <a:latin typeface="Verdana"/>
                        </a:rPr>
                        <a:t>S.No</a:t>
                      </a:r>
                      <a:r>
                        <a:rPr lang="en-US" sz="1100" b="1" i="0" u="none" strike="noStrike" dirty="0">
                          <a:solidFill>
                            <a:srgbClr val="000000"/>
                          </a:solidFill>
                          <a:latin typeface="Verdan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Works started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Works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Incomplete Works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Verdana"/>
                        </a:rPr>
                        <a:t>% Work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792057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710607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81450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5C2A"/>
                          </a:solidFill>
                          <a:latin typeface="Verdana"/>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44826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40208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5C2A"/>
                          </a:solidFill>
                          <a:latin typeface="Verdana"/>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2691439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2388061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303378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1545266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1365940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179326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59162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9104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1122591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962739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159852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100965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85098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15867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431616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363253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68363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5275851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4311356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964495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5096359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4060831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1035528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78027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61611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16416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latin typeface="Verdana"/>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50064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39478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900441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696142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204299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603176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455256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147920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431171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321392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109779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4364534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3212862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1151672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1074770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783493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291277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102097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74297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27800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1345483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974371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371112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2818037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2000366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817671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18576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13032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5544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4171">
                <a:tc>
                  <a:txBody>
                    <a:bodyPr/>
                    <a:lstStyle/>
                    <a:p>
                      <a:pPr algn="ctr" fontAlgn="ctr"/>
                      <a:r>
                        <a:rPr lang="en-US" sz="1100" b="0" i="0" u="none" strike="noStrike">
                          <a:solidFill>
                            <a:srgbClr val="000000"/>
                          </a:solidFill>
                          <a:latin typeface="Verdana"/>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1041878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676382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365496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366560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233579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132981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1065564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677550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388014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1006595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620244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386351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257065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155881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101184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3270947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1869936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1401011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14150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6997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0" i="0" u="none" strike="noStrike">
                          <a:solidFill>
                            <a:srgbClr val="000000"/>
                          </a:solidFill>
                          <a:latin typeface="Verdana"/>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0" i="0" u="none" strike="noStrike">
                          <a:solidFill>
                            <a:srgbClr val="000000"/>
                          </a:solidFill>
                          <a:latin typeface="Verdana"/>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FF0000"/>
                          </a:solidFill>
                          <a:latin typeface="Verdana"/>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4171">
                <a:tc>
                  <a:txBody>
                    <a:bodyPr/>
                    <a:lstStyle/>
                    <a:p>
                      <a:pPr algn="ctr" fontAlgn="ctr"/>
                      <a:r>
                        <a:rPr lang="en-US" sz="1100" b="1" i="0" u="none" strike="noStrike">
                          <a:solidFill>
                            <a:srgbClr val="000000"/>
                          </a:solidFill>
                          <a:latin typeface="Verdan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latin typeface="Verdan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latin typeface="Verdana"/>
                        </a:rPr>
                        <a:t>35988515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latin typeface="Verdana"/>
                        </a:rPr>
                        <a:t>27227176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latin typeface="Verdana"/>
                        </a:rPr>
                        <a:t>8761339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latin typeface="Verdana"/>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1"/>
          <p:cNvSpPr>
            <a:spLocks noChangeArrowheads="1"/>
          </p:cNvSpPr>
          <p:nvPr/>
        </p:nvSpPr>
        <p:spPr bwMode="auto">
          <a:xfrm>
            <a:off x="0" y="0"/>
            <a:ext cx="6096000" cy="923925"/>
          </a:xfrm>
          <a:prstGeom prst="rect">
            <a:avLst/>
          </a:prstGeom>
          <a:noFill/>
          <a:ln w="9525">
            <a:noFill/>
            <a:miter lim="800000"/>
            <a:headEnd/>
            <a:tailEnd/>
          </a:ln>
        </p:spPr>
        <p:txBody>
          <a:bodyPr>
            <a:spAutoFit/>
          </a:bodyPr>
          <a:lstStyle/>
          <a:p>
            <a:pPr algn="ctr"/>
            <a:r>
              <a:rPr lang="en-US" altLang="en-US"/>
              <a:t>Path &amp; Footbridge from PWD Road to Gujrara Paristhan Block Ukheral District Ramban under Convergence with MGNREGA</a:t>
            </a:r>
          </a:p>
        </p:txBody>
      </p:sp>
      <p:pic>
        <p:nvPicPr>
          <p:cNvPr id="98307" name="Picture 2" descr="WhatsApp Image 2016-11-03 at 10.09.58 PM.jpeg"/>
          <p:cNvPicPr>
            <a:picLocks noChangeAspect="1"/>
          </p:cNvPicPr>
          <p:nvPr/>
        </p:nvPicPr>
        <p:blipFill>
          <a:blip r:embed="rId2" cstate="email"/>
          <a:srcRect/>
          <a:stretch>
            <a:fillRect/>
          </a:stretch>
        </p:blipFill>
        <p:spPr bwMode="auto">
          <a:xfrm>
            <a:off x="2540000" y="1905000"/>
            <a:ext cx="6604000" cy="4953000"/>
          </a:xfrm>
          <a:prstGeom prst="rect">
            <a:avLst/>
          </a:prstGeom>
          <a:noFill/>
          <a:ln w="9525">
            <a:noFill/>
            <a:miter lim="800000"/>
            <a:headEnd/>
            <a:tailEnd/>
          </a:ln>
        </p:spPr>
      </p:pic>
      <p:pic>
        <p:nvPicPr>
          <p:cNvPr id="98308" name="Picture 3" descr="WhatsApp Image 2016-11-03 at 10.09.54 PM.jpeg"/>
          <p:cNvPicPr>
            <a:picLocks noChangeAspect="1"/>
          </p:cNvPicPr>
          <p:nvPr/>
        </p:nvPicPr>
        <p:blipFill>
          <a:blip r:embed="rId3" cstate="email"/>
          <a:srcRect/>
          <a:stretch>
            <a:fillRect/>
          </a:stretch>
        </p:blipFill>
        <p:spPr bwMode="auto">
          <a:xfrm>
            <a:off x="6318250" y="0"/>
            <a:ext cx="2825750" cy="4114800"/>
          </a:xfrm>
          <a:prstGeom prst="rect">
            <a:avLst/>
          </a:prstGeom>
          <a:noFill/>
          <a:ln w="9525">
            <a:noFill/>
            <a:miter lim="800000"/>
            <a:headEnd/>
            <a:tailEnd/>
          </a:ln>
        </p:spPr>
      </p:pic>
      <p:pic>
        <p:nvPicPr>
          <p:cNvPr id="98309" name="Picture 4" descr="WhatsApp Image 2016-11-03 at 10.08.55 PM.jpeg"/>
          <p:cNvPicPr>
            <a:picLocks noChangeAspect="1"/>
          </p:cNvPicPr>
          <p:nvPr/>
        </p:nvPicPr>
        <p:blipFill>
          <a:blip r:embed="rId4" cstate="email"/>
          <a:srcRect/>
          <a:stretch>
            <a:fillRect/>
          </a:stretch>
        </p:blipFill>
        <p:spPr bwMode="auto">
          <a:xfrm>
            <a:off x="0" y="2595563"/>
            <a:ext cx="3197225" cy="426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99331" name="Slide Number Placeholder 2"/>
          <p:cNvSpPr>
            <a:spLocks noGrp="1"/>
          </p:cNvSpPr>
          <p:nvPr>
            <p:ph type="sldNum" sz="quarter" idx="12"/>
          </p:nvPr>
        </p:nvSpPr>
        <p:spPr bwMode="auto">
          <a:noFill/>
          <a:ln>
            <a:miter lim="800000"/>
            <a:headEnd/>
            <a:tailEnd/>
          </a:ln>
        </p:spPr>
        <p:txBody>
          <a:bodyPr/>
          <a:lstStyle/>
          <a:p>
            <a:fld id="{9C141CEF-5ECE-4F38-8C76-299D0C563A85}" type="slidenum">
              <a:rPr lang="en-IN" altLang="en-US"/>
              <a:pPr/>
              <a:t>65</a:t>
            </a:fld>
            <a:endParaRPr lang="en-IN" altLang="en-US"/>
          </a:p>
        </p:txBody>
      </p:sp>
      <p:pic>
        <p:nvPicPr>
          <p:cNvPr id="99332" name="Picture 2" descr="G:\Photographs\Page 44.JPG"/>
          <p:cNvPicPr>
            <a:picLocks noChangeAspect="1" noChangeArrowheads="1"/>
          </p:cNvPicPr>
          <p:nvPr/>
        </p:nvPicPr>
        <p:blipFill>
          <a:blip r:embed="rId2" cstate="email"/>
          <a:srcRect/>
          <a:stretch>
            <a:fillRect/>
          </a:stretch>
        </p:blipFill>
        <p:spPr bwMode="auto">
          <a:xfrm>
            <a:off x="0" y="44450"/>
            <a:ext cx="9144000" cy="6121400"/>
          </a:xfrm>
          <a:prstGeom prst="rect">
            <a:avLst/>
          </a:prstGeom>
          <a:noFill/>
          <a:ln w="9525">
            <a:noFill/>
            <a:miter lim="800000"/>
            <a:headEnd/>
            <a:tailEnd/>
          </a:ln>
        </p:spPr>
      </p:pic>
      <p:sp>
        <p:nvSpPr>
          <p:cNvPr id="99333" name="Rectangle 3"/>
          <p:cNvSpPr>
            <a:spLocks noChangeArrowheads="1"/>
          </p:cNvSpPr>
          <p:nvPr/>
        </p:nvSpPr>
        <p:spPr bwMode="auto">
          <a:xfrm>
            <a:off x="17463" y="6199188"/>
            <a:ext cx="9126537" cy="708025"/>
          </a:xfrm>
          <a:prstGeom prst="rect">
            <a:avLst/>
          </a:prstGeom>
          <a:noFill/>
          <a:ln w="9525">
            <a:noFill/>
            <a:miter lim="800000"/>
            <a:headEnd/>
            <a:tailEnd/>
          </a:ln>
        </p:spPr>
        <p:txBody>
          <a:bodyPr>
            <a:spAutoFit/>
          </a:bodyPr>
          <a:lstStyle/>
          <a:p>
            <a:pPr algn="ctr"/>
            <a:r>
              <a:rPr lang="en-US" altLang="en-US" sz="2000" b="1">
                <a:latin typeface="Times New Roman" pitchFamily="18" charset="0"/>
                <a:cs typeface="Times New Roman" pitchFamily="18" charset="0"/>
              </a:rPr>
              <a:t>Renovation of Doling Lake; Village Dolling; Block Ravangla; District South Sikkim, Sikkim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100355" name="Slide Number Placeholder 2"/>
          <p:cNvSpPr>
            <a:spLocks noGrp="1"/>
          </p:cNvSpPr>
          <p:nvPr>
            <p:ph type="sldNum" sz="quarter" idx="12"/>
          </p:nvPr>
        </p:nvSpPr>
        <p:spPr bwMode="auto">
          <a:noFill/>
          <a:ln>
            <a:miter lim="800000"/>
            <a:headEnd/>
            <a:tailEnd/>
          </a:ln>
        </p:spPr>
        <p:txBody>
          <a:bodyPr/>
          <a:lstStyle/>
          <a:p>
            <a:fld id="{20DD8BA1-ED7F-4480-AC64-855F3FE832CF}" type="slidenum">
              <a:rPr lang="en-IN" altLang="en-US"/>
              <a:pPr/>
              <a:t>66</a:t>
            </a:fld>
            <a:endParaRPr lang="en-IN" altLang="en-US"/>
          </a:p>
        </p:txBody>
      </p:sp>
      <p:pic>
        <p:nvPicPr>
          <p:cNvPr id="100356" name="Picture 2" descr="G:\Photographs\Page 67.JPG"/>
          <p:cNvPicPr>
            <a:picLocks noChangeAspect="1" noChangeArrowheads="1"/>
          </p:cNvPicPr>
          <p:nvPr/>
        </p:nvPicPr>
        <p:blipFill>
          <a:blip r:embed="rId2" cstate="email"/>
          <a:srcRect/>
          <a:stretch>
            <a:fillRect/>
          </a:stretch>
        </p:blipFill>
        <p:spPr bwMode="auto">
          <a:xfrm>
            <a:off x="0" y="-26988"/>
            <a:ext cx="9144000" cy="6121401"/>
          </a:xfrm>
          <a:prstGeom prst="rect">
            <a:avLst/>
          </a:prstGeom>
          <a:noFill/>
          <a:ln w="9525">
            <a:noFill/>
            <a:miter lim="800000"/>
            <a:headEnd/>
            <a:tailEnd/>
          </a:ln>
        </p:spPr>
      </p:pic>
      <p:sp>
        <p:nvSpPr>
          <p:cNvPr id="100357" name="Rectangle 3"/>
          <p:cNvSpPr>
            <a:spLocks noChangeArrowheads="1"/>
          </p:cNvSpPr>
          <p:nvPr/>
        </p:nvSpPr>
        <p:spPr bwMode="auto">
          <a:xfrm>
            <a:off x="-15875" y="6129338"/>
            <a:ext cx="9159875" cy="830262"/>
          </a:xfrm>
          <a:prstGeom prst="rect">
            <a:avLst/>
          </a:prstGeom>
          <a:noFill/>
          <a:ln w="9525">
            <a:noFill/>
            <a:miter lim="800000"/>
            <a:headEnd/>
            <a:tailEnd/>
          </a:ln>
        </p:spPr>
        <p:txBody>
          <a:bodyPr>
            <a:spAutoFit/>
          </a:bodyPr>
          <a:lstStyle/>
          <a:p>
            <a:pPr algn="ctr"/>
            <a:r>
              <a:rPr lang="en-US" altLang="en-US" sz="2400" b="1">
                <a:latin typeface="Times New Roman" pitchFamily="18" charset="0"/>
                <a:cs typeface="Times New Roman" pitchFamily="18" charset="0"/>
              </a:rPr>
              <a:t>Irrigation Well; Village Naitand; Block Jainagar; District Kodarma, Jharkhand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IN"/>
          </a:p>
        </p:txBody>
      </p:sp>
      <p:sp>
        <p:nvSpPr>
          <p:cNvPr id="101379" name="Slide Number Placeholder 2"/>
          <p:cNvSpPr>
            <a:spLocks noGrp="1"/>
          </p:cNvSpPr>
          <p:nvPr>
            <p:ph type="sldNum" sz="quarter" idx="12"/>
          </p:nvPr>
        </p:nvSpPr>
        <p:spPr bwMode="auto">
          <a:noFill/>
          <a:ln>
            <a:miter lim="800000"/>
            <a:headEnd/>
            <a:tailEnd/>
          </a:ln>
        </p:spPr>
        <p:txBody>
          <a:bodyPr/>
          <a:lstStyle/>
          <a:p>
            <a:fld id="{FE4FCB46-0743-452C-92C6-D70D25D95B71}" type="slidenum">
              <a:rPr lang="en-IN" altLang="en-US"/>
              <a:pPr/>
              <a:t>67</a:t>
            </a:fld>
            <a:endParaRPr lang="en-IN" altLang="en-US"/>
          </a:p>
        </p:txBody>
      </p:sp>
      <p:sp>
        <p:nvSpPr>
          <p:cNvPr id="101380" name="Rectangle 3"/>
          <p:cNvSpPr>
            <a:spLocks noChangeArrowheads="1"/>
          </p:cNvSpPr>
          <p:nvPr/>
        </p:nvSpPr>
        <p:spPr bwMode="auto">
          <a:xfrm>
            <a:off x="0" y="6096000"/>
            <a:ext cx="8964613" cy="830263"/>
          </a:xfrm>
          <a:prstGeom prst="rect">
            <a:avLst/>
          </a:prstGeom>
          <a:noFill/>
          <a:ln w="9525">
            <a:noFill/>
            <a:miter lim="800000"/>
            <a:headEnd/>
            <a:tailEnd/>
          </a:ln>
        </p:spPr>
        <p:txBody>
          <a:bodyPr>
            <a:spAutoFit/>
          </a:bodyPr>
          <a:lstStyle/>
          <a:p>
            <a:pPr algn="ctr"/>
            <a:r>
              <a:rPr lang="sv-SE" altLang="en-US" sz="2400" b="1">
                <a:latin typeface="Times New Roman" pitchFamily="18" charset="0"/>
                <a:cs typeface="Times New Roman" pitchFamily="18" charset="0"/>
              </a:rPr>
              <a:t>Irrigation Channel; Village Bardeva; Block Padma; </a:t>
            </a:r>
            <a:r>
              <a:rPr lang="en-US" altLang="en-US" sz="2400" b="1">
                <a:latin typeface="Times New Roman" pitchFamily="18" charset="0"/>
                <a:cs typeface="Times New Roman" pitchFamily="18" charset="0"/>
              </a:rPr>
              <a:t>District Hazaribagh, Jharkhand</a:t>
            </a:r>
          </a:p>
        </p:txBody>
      </p:sp>
      <p:pic>
        <p:nvPicPr>
          <p:cNvPr id="101381" name="Picture 2" descr="G:\Photographs\Page 33.JPG"/>
          <p:cNvPicPr>
            <a:picLocks noChangeAspect="1" noChangeArrowheads="1"/>
          </p:cNvPicPr>
          <p:nvPr/>
        </p:nvPicPr>
        <p:blipFill>
          <a:blip r:embed="rId2" cstate="email"/>
          <a:srcRect/>
          <a:stretch>
            <a:fillRect/>
          </a:stretch>
        </p:blipFill>
        <p:spPr bwMode="auto">
          <a:xfrm>
            <a:off x="0" y="85725"/>
            <a:ext cx="91440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772400" cy="2362200"/>
          </a:xfrm>
        </p:spPr>
        <p:txBody>
          <a:bodyPr/>
          <a:lstStyle/>
          <a:p>
            <a:pPr>
              <a:defRPr/>
            </a:pPr>
            <a:r>
              <a:rPr lang="en-US" sz="8000" i="1" dirty="0">
                <a:solidFill>
                  <a:schemeClr val="accent2">
                    <a:lumMod val="50000"/>
                  </a:schemeClr>
                </a:solidFill>
                <a:latin typeface="Californian FB" pitchFamily="18" charset="0"/>
              </a:rPr>
              <a:t>Timely payment of wages/ Delay compensation</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0" y="0"/>
            <a:ext cx="9144000" cy="990600"/>
          </a:xfrm>
          <a:solidFill>
            <a:schemeClr val="bg2">
              <a:lumMod val="90000"/>
            </a:schemeClr>
          </a:solidFill>
        </p:spPr>
        <p:txBody>
          <a:bodyPr rtlCol="0" anchor="t">
            <a:normAutofit fontScale="90000"/>
          </a:bodyPr>
          <a:lstStyle/>
          <a:p>
            <a:pPr eaLnBrk="1" fontAlgn="auto" hangingPunct="1">
              <a:spcBef>
                <a:spcPct val="0"/>
              </a:spcBef>
              <a:spcAft>
                <a:spcPts val="0"/>
              </a:spcAft>
              <a:defRPr/>
            </a:pPr>
            <a:r>
              <a:rPr lang="en-IN" altLang="en-US" sz="3200" dirty="0">
                <a:solidFill>
                  <a:srgbClr val="C00000"/>
                </a:solidFill>
                <a:latin typeface="Century Schoolbook" pitchFamily="18" charset="0"/>
                <a:sym typeface="Titillium Web" charset="0"/>
              </a:rPr>
              <a:t>delay payment in FY 2016-17</a:t>
            </a:r>
            <a:br>
              <a:rPr lang="en-IN" altLang="en-US" sz="3200" dirty="0">
                <a:solidFill>
                  <a:srgbClr val="C00000"/>
                </a:solidFill>
                <a:latin typeface="Century Schoolbook" pitchFamily="18" charset="0"/>
                <a:sym typeface="Titillium Web" charset="0"/>
              </a:rPr>
            </a:br>
            <a:r>
              <a:rPr lang="en-IN" altLang="en-US" sz="3200" dirty="0">
                <a:solidFill>
                  <a:srgbClr val="C00000"/>
                </a:solidFill>
                <a:latin typeface="Century Schoolbook" pitchFamily="18" charset="0"/>
                <a:sym typeface="Titillium Web" charset="0"/>
              </a:rPr>
              <a:t>(% of transactions with delay)</a:t>
            </a:r>
          </a:p>
        </p:txBody>
      </p:sp>
      <p:sp>
        <p:nvSpPr>
          <p:cNvPr id="103427" name="TextBox 1"/>
          <p:cNvSpPr txBox="1">
            <a:spLocks noChangeArrowheads="1"/>
          </p:cNvSpPr>
          <p:nvPr/>
        </p:nvSpPr>
        <p:spPr bwMode="auto">
          <a:xfrm>
            <a:off x="76200" y="6477000"/>
            <a:ext cx="8991600" cy="381000"/>
          </a:xfrm>
          <a:prstGeom prst="rect">
            <a:avLst/>
          </a:prstGeom>
          <a:noFill/>
          <a:ln w="9525">
            <a:noFill/>
            <a:miter lim="800000"/>
            <a:headEnd/>
            <a:tailEnd/>
          </a:ln>
        </p:spPr>
        <p:txBody>
          <a:bodyPr/>
          <a:lstStyle/>
          <a:p>
            <a:r>
              <a:rPr lang="en-US" altLang="en-US" sz="1600"/>
              <a:t>As per MIS  no wage payment has been done in A &amp; N and Lakshdweep in current FY</a:t>
            </a:r>
            <a:endParaRPr lang="en-IN" altLang="en-US" sz="1600"/>
          </a:p>
        </p:txBody>
      </p:sp>
      <p:graphicFrame>
        <p:nvGraphicFramePr>
          <p:cNvPr id="6" name="Chart 5"/>
          <p:cNvGraphicFramePr/>
          <p:nvPr/>
        </p:nvGraphicFramePr>
        <p:xfrm>
          <a:off x="0" y="990600"/>
          <a:ext cx="91440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3429000"/>
          </a:xfrm>
        </p:spPr>
        <p:txBody>
          <a:bodyPr/>
          <a:lstStyle/>
          <a:p>
            <a:pPr algn="ctr">
              <a:defRPr/>
            </a:pPr>
            <a:r>
              <a:rPr lang="en-US" sz="8000" i="1" dirty="0" err="1">
                <a:solidFill>
                  <a:schemeClr val="accent2">
                    <a:lumMod val="50000"/>
                  </a:schemeClr>
                </a:solidFill>
                <a:latin typeface="Californian FB" pitchFamily="18" charset="0"/>
              </a:rPr>
              <a:t>Persondays</a:t>
            </a:r>
            <a:r>
              <a:rPr lang="en-US" sz="8000" i="1" dirty="0">
                <a:solidFill>
                  <a:schemeClr val="accent2">
                    <a:lumMod val="50000"/>
                  </a:schemeClr>
                </a:solidFill>
                <a:latin typeface="Californian FB" pitchFamily="18" charset="0"/>
              </a:rPr>
              <a:t> (PDs) Generation </a:t>
            </a:r>
            <a:endParaRPr lang="en-IN" sz="8000" i="1" dirty="0">
              <a:solidFill>
                <a:schemeClr val="accent2">
                  <a:lumMod val="50000"/>
                </a:schemeClr>
              </a:solidFill>
              <a:latin typeface="Californian FB" pitchFamily="18" charset="0"/>
            </a:endParaRPr>
          </a:p>
        </p:txBody>
      </p:sp>
    </p:spTree>
  </p:cSld>
  <p:clrMapOvr>
    <a:masterClrMapping/>
  </p:clrMapOvr>
  <p:transition spd="slow">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5105400"/>
          </a:xfrm>
        </p:spPr>
        <p:txBody>
          <a:bodyPr/>
          <a:lstStyle/>
          <a:p>
            <a:pPr>
              <a:defRPr/>
            </a:pPr>
            <a:r>
              <a:rPr lang="nl-NL" sz="7200" i="1" dirty="0">
                <a:solidFill>
                  <a:schemeClr val="accent2">
                    <a:lumMod val="50000"/>
                  </a:schemeClr>
                </a:solidFill>
                <a:latin typeface="Californian FB" pitchFamily="18" charset="0"/>
              </a:rPr>
              <a:t>Direct Benefit Transfer, </a:t>
            </a:r>
            <a:br>
              <a:rPr lang="nl-NL" sz="7200" i="1" dirty="0">
                <a:solidFill>
                  <a:schemeClr val="accent2">
                    <a:lumMod val="50000"/>
                  </a:schemeClr>
                </a:solidFill>
                <a:latin typeface="Californian FB" pitchFamily="18" charset="0"/>
              </a:rPr>
            </a:br>
            <a:r>
              <a:rPr lang="nl-NL" sz="7200" i="1" dirty="0">
                <a:solidFill>
                  <a:schemeClr val="accent2">
                    <a:lumMod val="50000"/>
                  </a:schemeClr>
                </a:solidFill>
                <a:latin typeface="Californian FB" pitchFamily="18" charset="0"/>
              </a:rPr>
              <a:t>e-FMS Unversalization</a:t>
            </a:r>
            <a:br>
              <a:rPr lang="nl-NL" sz="7200" i="1" dirty="0">
                <a:solidFill>
                  <a:schemeClr val="accent2">
                    <a:lumMod val="50000"/>
                  </a:schemeClr>
                </a:solidFill>
                <a:latin typeface="Californian FB" pitchFamily="18" charset="0"/>
              </a:rPr>
            </a:br>
            <a:r>
              <a:rPr lang="nl-NL" sz="7200" i="1" dirty="0">
                <a:solidFill>
                  <a:schemeClr val="accent2">
                    <a:lumMod val="50000"/>
                  </a:schemeClr>
                </a:solidFill>
                <a:latin typeface="Californian FB" pitchFamily="18" charset="0"/>
              </a:rPr>
              <a:t>&amp; </a:t>
            </a:r>
            <a:br>
              <a:rPr lang="nl-NL" sz="7200" i="1" dirty="0">
                <a:solidFill>
                  <a:schemeClr val="accent2">
                    <a:lumMod val="50000"/>
                  </a:schemeClr>
                </a:solidFill>
                <a:latin typeface="Californian FB" pitchFamily="18" charset="0"/>
              </a:rPr>
            </a:br>
            <a:r>
              <a:rPr lang="nl-NL" sz="7200" i="1" dirty="0">
                <a:solidFill>
                  <a:schemeClr val="accent2">
                    <a:lumMod val="50000"/>
                  </a:schemeClr>
                </a:solidFill>
                <a:latin typeface="Californian FB" pitchFamily="18" charset="0"/>
              </a:rPr>
              <a:t>Capacity Building </a:t>
            </a:r>
            <a:br>
              <a:rPr lang="nl-NL" sz="7200" i="1" dirty="0">
                <a:solidFill>
                  <a:schemeClr val="accent2">
                    <a:lumMod val="50000"/>
                  </a:schemeClr>
                </a:solidFill>
                <a:latin typeface="Californian FB" pitchFamily="18" charset="0"/>
              </a:rPr>
            </a:br>
            <a:r>
              <a:rPr lang="nl-NL" sz="7200" i="1" dirty="0">
                <a:solidFill>
                  <a:schemeClr val="accent2">
                    <a:lumMod val="50000"/>
                  </a:schemeClr>
                </a:solidFill>
                <a:latin typeface="Californian FB" pitchFamily="18" charset="0"/>
              </a:rPr>
              <a:t>(Digital Payment)</a:t>
            </a:r>
            <a:endParaRPr lang="en-IN" sz="72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5334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AADHAAR SEEDING &amp; CONVERSION</a:t>
            </a:r>
            <a:endParaRPr lang="en-IN" altLang="en-US" sz="2800" dirty="0">
              <a:solidFill>
                <a:srgbClr val="C00000"/>
              </a:solidFill>
              <a:latin typeface="Century Schoolbook" pitchFamily="18" charset="0"/>
            </a:endParaRPr>
          </a:p>
        </p:txBody>
      </p:sp>
      <p:graphicFrame>
        <p:nvGraphicFramePr>
          <p:cNvPr id="9" name="Chart 8"/>
          <p:cNvGraphicFramePr>
            <a:graphicFrameLocks/>
          </p:cNvGraphicFramePr>
          <p:nvPr/>
        </p:nvGraphicFramePr>
        <p:xfrm>
          <a:off x="304800" y="533400"/>
          <a:ext cx="8229599"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05476" name="TextBox 9"/>
          <p:cNvSpPr txBox="1">
            <a:spLocks noChangeArrowheads="1"/>
          </p:cNvSpPr>
          <p:nvPr/>
        </p:nvSpPr>
        <p:spPr bwMode="auto">
          <a:xfrm>
            <a:off x="952500" y="5486400"/>
            <a:ext cx="7239000" cy="954088"/>
          </a:xfrm>
          <a:prstGeom prst="rect">
            <a:avLst/>
          </a:prstGeom>
          <a:noFill/>
          <a:ln w="9525">
            <a:noFill/>
            <a:miter lim="800000"/>
            <a:headEnd/>
            <a:tailEnd/>
          </a:ln>
        </p:spPr>
        <p:txBody>
          <a:bodyPr>
            <a:spAutoFit/>
          </a:bodyPr>
          <a:lstStyle/>
          <a:p>
            <a:pPr marL="457200" indent="-457200">
              <a:buFont typeface="Wingdings" pitchFamily="2" charset="2"/>
              <a:buChar char="q"/>
            </a:pPr>
            <a:r>
              <a:rPr lang="en-IN" altLang="en-US" sz="2800" b="1">
                <a:solidFill>
                  <a:srgbClr val="00B050"/>
                </a:solidFill>
              </a:rPr>
              <a:t>Active worker (</a:t>
            </a:r>
            <a:r>
              <a:rPr lang="en-IN" altLang="en-US" sz="2800" b="1">
                <a:solidFill>
                  <a:srgbClr val="00B050"/>
                </a:solidFill>
                <a:sym typeface="Wingdings" pitchFamily="2" charset="2"/>
              </a:rPr>
              <a:t>10.86 Cr)</a:t>
            </a:r>
          </a:p>
          <a:p>
            <a:pPr marL="457200" indent="-457200">
              <a:buFont typeface="Wingdings" pitchFamily="2" charset="2"/>
              <a:buChar char="q"/>
            </a:pPr>
            <a:r>
              <a:rPr lang="en-IN" altLang="en-US" sz="2800" b="1">
                <a:solidFill>
                  <a:srgbClr val="00B050"/>
                </a:solidFill>
              </a:rPr>
              <a:t>ABP Conversion (</a:t>
            </a:r>
            <a:r>
              <a:rPr lang="en-IN" altLang="en-US" sz="2800" b="1">
                <a:solidFill>
                  <a:srgbClr val="00B050"/>
                </a:solidFill>
                <a:sym typeface="Wingdings" pitchFamily="2" charset="2"/>
              </a:rPr>
              <a:t>3.91 Cr)</a:t>
            </a:r>
            <a:endParaRPr lang="en-IN" altLang="en-US" sz="2800" b="1">
              <a:solidFill>
                <a:srgbClr val="00B05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5334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RECENT DEVELOPMENT :  ABP CONVERSION</a:t>
            </a:r>
            <a:endParaRPr lang="en-IN" altLang="en-US" sz="2800" dirty="0">
              <a:solidFill>
                <a:srgbClr val="C00000"/>
              </a:solidFill>
              <a:latin typeface="Century Schoolbook" pitchFamily="18" charset="0"/>
            </a:endParaRPr>
          </a:p>
        </p:txBody>
      </p:sp>
      <p:sp>
        <p:nvSpPr>
          <p:cNvPr id="4" name="TextBox 3"/>
          <p:cNvSpPr txBox="1"/>
          <p:nvPr/>
        </p:nvSpPr>
        <p:spPr>
          <a:xfrm>
            <a:off x="19050" y="704850"/>
            <a:ext cx="8896350" cy="5016500"/>
          </a:xfrm>
          <a:prstGeom prst="rect">
            <a:avLst/>
          </a:prstGeom>
          <a:noFill/>
        </p:spPr>
        <p:txBody>
          <a:bodyPr>
            <a:spAutoFit/>
          </a:bodyPr>
          <a:lstStyle/>
          <a:p>
            <a:pPr marL="457200" indent="-457200" algn="just">
              <a:spcBef>
                <a:spcPts val="600"/>
              </a:spcBef>
              <a:spcAft>
                <a:spcPts val="600"/>
              </a:spcAft>
              <a:buFont typeface="Wingdings" panose="05000000000000000000" pitchFamily="2" charset="2"/>
              <a:buChar char="q"/>
              <a:defRPr/>
            </a:pPr>
            <a:r>
              <a:rPr lang="en-US" sz="2800" dirty="0">
                <a:latin typeface="Arial" panose="020B0604020202020204" pitchFamily="34" charset="0"/>
                <a:cs typeface="+mn-cs"/>
              </a:rPr>
              <a:t>Secretary, RD has written to Chief Secretaries to expedite ABP conversion (Dt. 9 Jan 17).</a:t>
            </a:r>
          </a:p>
          <a:p>
            <a:pPr marL="457200" indent="-457200" algn="just">
              <a:spcBef>
                <a:spcPts val="600"/>
              </a:spcBef>
              <a:spcAft>
                <a:spcPts val="600"/>
              </a:spcAft>
              <a:buFont typeface="Wingdings" panose="05000000000000000000" pitchFamily="2" charset="2"/>
              <a:buChar char="q"/>
              <a:defRPr/>
            </a:pPr>
            <a:r>
              <a:rPr lang="en-US" sz="2800" dirty="0">
                <a:latin typeface="Arial" panose="020B0604020202020204" pitchFamily="34" charset="0"/>
                <a:cs typeface="+mn-cs"/>
              </a:rPr>
              <a:t>Joint Secretary, MGNREGA &amp; DFS (Dt. 9 Jan 17)</a:t>
            </a:r>
          </a:p>
          <a:p>
            <a:pPr marL="800100" lvl="1" indent="-342900" algn="just">
              <a:spcBef>
                <a:spcPts val="600"/>
              </a:spcBef>
              <a:spcAft>
                <a:spcPts val="600"/>
              </a:spcAft>
              <a:buFont typeface="+mj-lt"/>
              <a:buAutoNum type="arabicPeriod"/>
              <a:defRPr/>
            </a:pPr>
            <a:r>
              <a:rPr lang="en-US" sz="2800" i="1" dirty="0">
                <a:solidFill>
                  <a:srgbClr val="0070C0"/>
                </a:solidFill>
                <a:latin typeface="Arial" panose="020B0604020202020204" pitchFamily="34" charset="0"/>
                <a:cs typeface="+mn-cs"/>
              </a:rPr>
              <a:t>Meeting be convened by Principal Secretary/ Secretary, RD with SLBC Conveners and State Chiefs of all banks.</a:t>
            </a:r>
          </a:p>
          <a:p>
            <a:pPr marL="800100" lvl="1" indent="-342900" algn="just">
              <a:spcBef>
                <a:spcPts val="600"/>
              </a:spcBef>
              <a:spcAft>
                <a:spcPts val="600"/>
              </a:spcAft>
              <a:buFont typeface="+mj-lt"/>
              <a:buAutoNum type="arabicPeriod"/>
              <a:defRPr/>
            </a:pPr>
            <a:r>
              <a:rPr lang="en-US" sz="2800" i="1" dirty="0">
                <a:solidFill>
                  <a:srgbClr val="0070C0"/>
                </a:solidFill>
                <a:latin typeface="Arial" panose="020B0604020202020204" pitchFamily="34" charset="0"/>
                <a:cs typeface="+mn-cs"/>
              </a:rPr>
              <a:t>Reconcile figures of consent forms handed over to banks and other related issues.</a:t>
            </a:r>
          </a:p>
          <a:p>
            <a:pPr lvl="1" indent="-457200" algn="just">
              <a:spcBef>
                <a:spcPts val="600"/>
              </a:spcBef>
              <a:spcAft>
                <a:spcPts val="600"/>
              </a:spcAft>
              <a:buFont typeface="Wingdings" panose="05000000000000000000" pitchFamily="2" charset="2"/>
              <a:buChar char="q"/>
              <a:defRPr/>
            </a:pPr>
            <a:r>
              <a:rPr lang="en-US" sz="2800" dirty="0">
                <a:latin typeface="Arial" panose="020B0604020202020204" pitchFamily="34" charset="0"/>
                <a:cs typeface="+mn-cs"/>
              </a:rPr>
              <a:t>MoRD &amp; DFS reviewing the ABP conversion with Banks (Every Wednesday).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457200"/>
          <a:ext cx="8991600" cy="6172200"/>
        </p:xfrm>
        <a:graphic>
          <a:graphicData uri="http://schemas.openxmlformats.org/drawingml/2006/table">
            <a:tbl>
              <a:tblPr/>
              <a:tblGrid>
                <a:gridCol w="252101">
                  <a:extLst>
                    <a:ext uri="{9D8B030D-6E8A-4147-A177-3AD203B41FA5}"/>
                  </a:extLst>
                </a:gridCol>
                <a:gridCol w="1456583">
                  <a:extLst>
                    <a:ext uri="{9D8B030D-6E8A-4147-A177-3AD203B41FA5}"/>
                  </a:extLst>
                </a:gridCol>
                <a:gridCol w="1050421">
                  <a:extLst>
                    <a:ext uri="{9D8B030D-6E8A-4147-A177-3AD203B41FA5}"/>
                  </a:extLst>
                </a:gridCol>
                <a:gridCol w="952381">
                  <a:extLst>
                    <a:ext uri="{9D8B030D-6E8A-4147-A177-3AD203B41FA5}"/>
                  </a:extLst>
                </a:gridCol>
                <a:gridCol w="1134454">
                  <a:extLst>
                    <a:ext uri="{9D8B030D-6E8A-4147-A177-3AD203B41FA5}"/>
                  </a:extLst>
                </a:gridCol>
                <a:gridCol w="770308">
                  <a:extLst>
                    <a:ext uri="{9D8B030D-6E8A-4147-A177-3AD203B41FA5}"/>
                  </a:extLst>
                </a:gridCol>
                <a:gridCol w="1274510">
                  <a:extLst>
                    <a:ext uri="{9D8B030D-6E8A-4147-A177-3AD203B41FA5}"/>
                  </a:extLst>
                </a:gridCol>
                <a:gridCol w="854342">
                  <a:extLst>
                    <a:ext uri="{9D8B030D-6E8A-4147-A177-3AD203B41FA5}"/>
                  </a:extLst>
                </a:gridCol>
                <a:gridCol w="1246499">
                  <a:extLst>
                    <a:ext uri="{9D8B030D-6E8A-4147-A177-3AD203B41FA5}"/>
                  </a:extLst>
                </a:gridCol>
              </a:tblGrid>
              <a:tr h="877400">
                <a:tc>
                  <a:txBody>
                    <a:bodyPr/>
                    <a:lstStyle/>
                    <a:p>
                      <a:pPr algn="ctr" fontAlgn="t"/>
                      <a:r>
                        <a:rPr lang="en-IN" sz="18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a:solidFill>
                            <a:srgbClr val="000000"/>
                          </a:solidFill>
                          <a:effectLst/>
                          <a:latin typeface="Calibri" panose="020F0502020204030204" pitchFamily="34" charset="0"/>
                        </a:rPr>
                        <a:t>States Name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%age Aadhaar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 Active workers</a:t>
                      </a:r>
                    </a:p>
                    <a:p>
                      <a:pPr algn="ctr" fontAlgn="t"/>
                      <a:r>
                        <a:rPr lang="en-IN" sz="1800" b="0" i="0" u="none" strike="noStrike" dirty="0">
                          <a:solidFill>
                            <a:srgbClr val="000000"/>
                          </a:solidFill>
                          <a:effectLst/>
                          <a:latin typeface="Calibri" panose="020F0502020204030204" pitchFamily="34" charset="0"/>
                        </a:rPr>
                        <a:t> (In Lakh)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 Aadhaar Seeded </a:t>
                      </a:r>
                    </a:p>
                    <a:p>
                      <a:pPr algn="ctr" fontAlgn="t"/>
                      <a:r>
                        <a:rPr lang="en-IN" sz="1800" b="0" i="0" u="none" strike="noStrike" dirty="0">
                          <a:solidFill>
                            <a:srgbClr val="000000"/>
                          </a:solidFill>
                          <a:effectLst/>
                          <a:latin typeface="Calibri" panose="020F0502020204030204" pitchFamily="34" charset="0"/>
                        </a:rPr>
                        <a:t>(In Lakh)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a:solidFill>
                            <a:srgbClr val="000000"/>
                          </a:solidFill>
                          <a:effectLst/>
                          <a:latin typeface="Calibri" panose="020F0502020204030204" pitchFamily="34" charset="0"/>
                        </a:rPr>
                        <a:t>%age seeding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0" i="0" u="none" strike="noStrike" dirty="0">
                          <a:solidFill>
                            <a:srgbClr val="000000"/>
                          </a:solidFill>
                          <a:effectLst/>
                          <a:latin typeface="Calibri" panose="020F0502020204030204" pitchFamily="34" charset="0"/>
                        </a:rPr>
                        <a:t>ABP enabled</a:t>
                      </a:r>
                    </a:p>
                    <a:p>
                      <a:pPr algn="ctr" fontAlgn="t"/>
                      <a:r>
                        <a:rPr lang="en-US" sz="1800" b="0" i="0" u="none" strike="noStrike" dirty="0">
                          <a:solidFill>
                            <a:srgbClr val="000000"/>
                          </a:solidFill>
                          <a:effectLst/>
                          <a:latin typeface="Calibri" panose="020F0502020204030204" pitchFamily="34" charset="0"/>
                        </a:rPr>
                        <a:t> (In Lakh)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%age </a:t>
                      </a:r>
                    </a:p>
                    <a:p>
                      <a:pPr algn="ctr" fontAlgn="t"/>
                      <a:r>
                        <a:rPr lang="en-IN" sz="1800" b="0" i="0" u="none" strike="noStrike" dirty="0">
                          <a:solidFill>
                            <a:srgbClr val="000000"/>
                          </a:solidFill>
                          <a:effectLst/>
                          <a:latin typeface="Calibri" panose="020F0502020204030204" pitchFamily="34" charset="0"/>
                        </a:rPr>
                        <a:t>ABP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PO </a:t>
                      </a:r>
                    </a:p>
                    <a:p>
                      <a:pPr algn="ctr" fontAlgn="t"/>
                      <a:r>
                        <a:rPr lang="en-IN" sz="1800" b="0" i="0" u="none" strike="noStrike" dirty="0">
                          <a:solidFill>
                            <a:srgbClr val="000000"/>
                          </a:solidFill>
                          <a:effectLst/>
                          <a:latin typeface="Calibri" panose="020F0502020204030204" pitchFamily="34" charset="0"/>
                        </a:rPr>
                        <a:t>Pendency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A &amp;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AP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78.00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77.56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67.89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87%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Ar Pd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35601</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ASSAM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34.19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BIHAR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800" b="0" i="0" u="none" strike="noStrike">
                          <a:solidFill>
                            <a:srgbClr val="000000"/>
                          </a:solidFill>
                          <a:effectLst/>
                          <a:latin typeface="Calibri" panose="020F0502020204030204" pitchFamily="34" charset="0"/>
                        </a:rPr>
                        <a:t>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48.94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17.84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2.12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149810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CHHATISGARH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55.51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51.41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13.12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49581</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GOA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0.03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1559</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GUJARAT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18.19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16.95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19%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46115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HARYANA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6.90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6.89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4.77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1234</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HP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6.82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5291</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J &amp; 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800" b="0" i="0" u="none" strike="noStrike">
                          <a:solidFill>
                            <a:srgbClr val="000000"/>
                          </a:solidFill>
                          <a:effectLst/>
                          <a:latin typeface="Calibri" panose="020F0502020204030204" pitchFamily="34" charset="0"/>
                        </a:rPr>
                        <a:t>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158383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JHARKHAND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27.03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26.42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16.99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24124</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KARNATAKA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62.74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55.35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22.31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36%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39770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KERALA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17.22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76%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6810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LAKSHADWEEP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0.011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0.010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14%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1459">
                <a:tc>
                  <a:txBody>
                    <a:bodyPr/>
                    <a:lstStyle/>
                    <a:p>
                      <a:pPr algn="r" fontAlgn="b"/>
                      <a:r>
                        <a:rPr lang="en-IN" sz="18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77.28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70.00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17.45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165427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extLst>
              </a:tr>
              <a:tr h="311459">
                <a:tc>
                  <a:txBody>
                    <a:bodyPr/>
                    <a:lstStyle/>
                    <a:p>
                      <a:pPr algn="l" fontAlgn="b"/>
                      <a:r>
                        <a:rPr lang="en-IN" sz="18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IN" sz="1800" b="1" i="0" u="none" strike="noStrike">
                          <a:solidFill>
                            <a:srgbClr val="000000"/>
                          </a:solidFill>
                          <a:effectLst/>
                          <a:latin typeface="Calibri" panose="020F0502020204030204" pitchFamily="34" charset="0"/>
                        </a:rPr>
                        <a:t>NATIONAL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ctr" fontAlgn="t"/>
                      <a:r>
                        <a:rPr lang="en-IN" sz="1800" b="1" i="0" u="none" strike="noStrike">
                          <a:solidFill>
                            <a:srgbClr val="000000"/>
                          </a:solidFill>
                          <a:effectLst/>
                          <a:latin typeface="Calibri" panose="020F0502020204030204" pitchFamily="34" charset="0"/>
                        </a:rPr>
                        <a:t>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000000"/>
                          </a:solidFill>
                          <a:effectLst/>
                          <a:latin typeface="Calibri" panose="020F0502020204030204" pitchFamily="34" charset="0"/>
                        </a:rPr>
                        <a:t>1,086.03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000000"/>
                          </a:solidFill>
                          <a:effectLst/>
                          <a:latin typeface="Calibri" panose="020F0502020204030204" pitchFamily="34" charset="0"/>
                        </a:rPr>
                        <a:t>866.56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9C6500"/>
                          </a:solidFill>
                          <a:effectLst/>
                          <a:latin typeface="Calibri" panose="020F0502020204030204" pitchFamily="34" charset="0"/>
                        </a:rPr>
                        <a:t>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1" i="0" u="none" strike="noStrike">
                          <a:solidFill>
                            <a:srgbClr val="000000"/>
                          </a:solidFill>
                          <a:effectLst/>
                          <a:latin typeface="Calibri" panose="020F0502020204030204" pitchFamily="34" charset="0"/>
                        </a:rPr>
                        <a:t>390.51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9C0006"/>
                          </a:solidFill>
                          <a:effectLst/>
                          <a:latin typeface="Calibri" panose="020F0502020204030204" pitchFamily="34" charset="0"/>
                        </a:rPr>
                        <a:t>36%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1" i="0" u="none" strike="noStrike" dirty="0">
                          <a:solidFill>
                            <a:srgbClr val="000000"/>
                          </a:solidFill>
                          <a:effectLst/>
                          <a:latin typeface="Calibri" panose="020F0502020204030204" pitchFamily="34" charset="0"/>
                        </a:rPr>
                        <a:t>18,56,208</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extLst>
              </a:tr>
            </a:tbl>
          </a:graphicData>
        </a:graphic>
      </p:graphicFrame>
      <p:sp>
        <p:nvSpPr>
          <p:cNvPr id="20683"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AADHAAR SEEDING &amp; CONVERSION</a:t>
            </a:r>
            <a:endParaRPr lang="en-IN" altLang="en-US" sz="2800" dirty="0">
              <a:solidFill>
                <a:srgbClr val="C00000"/>
              </a:solidFill>
              <a:latin typeface="Century Schoolbook"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AADHAAR SEEDING &amp; CONVERSION</a:t>
            </a:r>
            <a:endParaRPr lang="en-IN" altLang="en-US" sz="2800" dirty="0">
              <a:solidFill>
                <a:srgbClr val="C00000"/>
              </a:solidFill>
              <a:latin typeface="Century Schoolbook" pitchFamily="18" charset="0"/>
            </a:endParaRPr>
          </a:p>
        </p:txBody>
      </p:sp>
      <p:graphicFrame>
        <p:nvGraphicFramePr>
          <p:cNvPr id="3" name="Table 2"/>
          <p:cNvGraphicFramePr>
            <a:graphicFrameLocks noGrp="1"/>
          </p:cNvGraphicFramePr>
          <p:nvPr/>
        </p:nvGraphicFramePr>
        <p:xfrm>
          <a:off x="0" y="457200"/>
          <a:ext cx="8991600" cy="6172200"/>
        </p:xfrm>
        <a:graphic>
          <a:graphicData uri="http://schemas.openxmlformats.org/drawingml/2006/table">
            <a:tbl>
              <a:tblPr/>
              <a:tblGrid>
                <a:gridCol w="252101">
                  <a:extLst>
                    <a:ext uri="{9D8B030D-6E8A-4147-A177-3AD203B41FA5}"/>
                  </a:extLst>
                </a:gridCol>
                <a:gridCol w="1576699">
                  <a:extLst>
                    <a:ext uri="{9D8B030D-6E8A-4147-A177-3AD203B41FA5}"/>
                  </a:extLst>
                </a:gridCol>
                <a:gridCol w="930305">
                  <a:extLst>
                    <a:ext uri="{9D8B030D-6E8A-4147-A177-3AD203B41FA5}"/>
                  </a:extLst>
                </a:gridCol>
                <a:gridCol w="952381">
                  <a:extLst>
                    <a:ext uri="{9D8B030D-6E8A-4147-A177-3AD203B41FA5}"/>
                  </a:extLst>
                </a:gridCol>
                <a:gridCol w="1134454">
                  <a:extLst>
                    <a:ext uri="{9D8B030D-6E8A-4147-A177-3AD203B41FA5}"/>
                  </a:extLst>
                </a:gridCol>
                <a:gridCol w="770308">
                  <a:extLst>
                    <a:ext uri="{9D8B030D-6E8A-4147-A177-3AD203B41FA5}"/>
                  </a:extLst>
                </a:gridCol>
                <a:gridCol w="1274510">
                  <a:extLst>
                    <a:ext uri="{9D8B030D-6E8A-4147-A177-3AD203B41FA5}"/>
                  </a:extLst>
                </a:gridCol>
                <a:gridCol w="854342">
                  <a:extLst>
                    <a:ext uri="{9D8B030D-6E8A-4147-A177-3AD203B41FA5}"/>
                  </a:extLst>
                </a:gridCol>
                <a:gridCol w="1246499">
                  <a:extLst>
                    <a:ext uri="{9D8B030D-6E8A-4147-A177-3AD203B41FA5}"/>
                  </a:extLst>
                </a:gridCol>
              </a:tblGrid>
              <a:tr h="881745">
                <a:tc>
                  <a:txBody>
                    <a:bodyPr/>
                    <a:lstStyle/>
                    <a:p>
                      <a:pPr algn="ctr" fontAlgn="t"/>
                      <a:r>
                        <a:rPr lang="en-IN" sz="1800" b="0" i="0" u="none" strike="noStrike">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a:solidFill>
                            <a:srgbClr val="000000"/>
                          </a:solidFill>
                          <a:effectLst/>
                          <a:latin typeface="Calibri" panose="020F0502020204030204" pitchFamily="34" charset="0"/>
                        </a:rPr>
                        <a:t>States Name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%age Aadhaar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a:solidFill>
                            <a:srgbClr val="000000"/>
                          </a:solidFill>
                          <a:effectLst/>
                          <a:latin typeface="Calibri" panose="020F0502020204030204" pitchFamily="34" charset="0"/>
                        </a:rPr>
                        <a:t> Active workers (In Lakh)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 Aadhaar Seeded</a:t>
                      </a:r>
                    </a:p>
                    <a:p>
                      <a:pPr algn="ctr" fontAlgn="t"/>
                      <a:r>
                        <a:rPr lang="en-IN" sz="1800" b="0" i="0" u="none" strike="noStrike" dirty="0">
                          <a:solidFill>
                            <a:srgbClr val="000000"/>
                          </a:solidFill>
                          <a:effectLst/>
                          <a:latin typeface="Calibri" panose="020F0502020204030204" pitchFamily="34" charset="0"/>
                        </a:rPr>
                        <a:t> (In Lakh)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a:solidFill>
                            <a:srgbClr val="000000"/>
                          </a:solidFill>
                          <a:effectLst/>
                          <a:latin typeface="Calibri" panose="020F0502020204030204" pitchFamily="34" charset="0"/>
                        </a:rPr>
                        <a:t>%age seeding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800" b="0" i="0" u="none" strike="noStrike" dirty="0">
                          <a:solidFill>
                            <a:srgbClr val="000000"/>
                          </a:solidFill>
                          <a:effectLst/>
                          <a:latin typeface="Calibri" panose="020F0502020204030204" pitchFamily="34" charset="0"/>
                        </a:rPr>
                        <a:t>ABP enabled (In Lakh)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a:solidFill>
                            <a:srgbClr val="000000"/>
                          </a:solidFill>
                          <a:effectLst/>
                          <a:latin typeface="Calibri" panose="020F0502020204030204" pitchFamily="34" charset="0"/>
                        </a:rPr>
                        <a:t>%age ABP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IN" sz="1800" b="0" i="0" u="none" strike="noStrike" dirty="0">
                          <a:solidFill>
                            <a:srgbClr val="000000"/>
                          </a:solidFill>
                          <a:effectLst/>
                          <a:latin typeface="Calibri" panose="020F0502020204030204" pitchFamily="34" charset="0"/>
                        </a:rPr>
                        <a:t>PO Pendency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IN" sz="1800" b="1" i="0" u="none" strike="noStrike">
                          <a:solidFill>
                            <a:srgbClr val="000000"/>
                          </a:solidFill>
                          <a:effectLst/>
                          <a:latin typeface="Calibri" panose="020F050202020403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dirty="0">
                          <a:solidFill>
                            <a:srgbClr val="00B050"/>
                          </a:solidFill>
                          <a:effectLst/>
                          <a:latin typeface="Calibri" panose="020F0502020204030204" pitchFamily="34" charset="0"/>
                        </a:rPr>
                        <a:t>MAHARASHTRA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43.39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41.43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11.53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32573</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MANIPUR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117410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MEGHALAYA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6.86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185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MIZORAM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269</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NAGALAND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0.01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69869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ODISHA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800" b="0" i="0" u="none" strike="noStrike">
                          <a:solidFill>
                            <a:srgbClr val="000000"/>
                          </a:solidFill>
                          <a:effectLst/>
                          <a:latin typeface="Calibri" panose="020F0502020204030204"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49.55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33.24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7.10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255419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PUDUCHERRY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0.529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0.525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0.44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84%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97</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PUNJAB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6.66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70%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8957</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RAJASTHAN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800" b="0" i="0" u="none" strike="noStrike">
                          <a:solidFill>
                            <a:srgbClr val="000000"/>
                          </a:solidFill>
                          <a:effectLst/>
                          <a:latin typeface="Calibri" panose="020F0502020204030204" pitchFamily="34" charset="0"/>
                        </a:rPr>
                        <a:t>108%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75.7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32.96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187818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SIKKIM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0.58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1798</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TAMIL NADU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89.0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84.0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51.67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58%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37225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TELANGANA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53.7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50.47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TRIPURA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6.55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9C0006"/>
                          </a:solidFill>
                          <a:effectLst/>
                          <a:latin typeface="Calibri" panose="020F0502020204030204" pitchFamily="34" charset="0"/>
                        </a:rPr>
                        <a:t>50951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800" b="0" i="0" u="none" strike="noStrike">
                          <a:solidFill>
                            <a:srgbClr val="000000"/>
                          </a:solidFill>
                          <a:effectLst/>
                          <a:latin typeface="Calibri" panose="020F0502020204030204" pitchFamily="34" charset="0"/>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103.3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86.2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10.41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184912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00B050"/>
                          </a:solidFill>
                          <a:effectLst/>
                          <a:latin typeface="Calibri" panose="020F0502020204030204" pitchFamily="34" charset="0"/>
                        </a:rPr>
                        <a:t>UTTARAKHAND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800" b="0" i="0" u="none" strike="noStrike">
                          <a:solidFill>
                            <a:srgbClr val="000000"/>
                          </a:solidFill>
                          <a:effectLst/>
                          <a:latin typeface="Calibri" panose="020F0502020204030204" pitchFamily="34" charset="0"/>
                        </a:rPr>
                        <a:t>106%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006100"/>
                          </a:solidFill>
                          <a:effectLst/>
                          <a:latin typeface="Calibri" panose="020F0502020204030204"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t"/>
                      <a:r>
                        <a:rPr lang="en-IN" sz="180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38%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000000"/>
                          </a:solidFill>
                          <a:effectLst/>
                          <a:latin typeface="Calibri" panose="020F0502020204030204" pitchFamily="34" charset="0"/>
                        </a:rPr>
                        <a:t>14660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93914">
                <a:tc>
                  <a:txBody>
                    <a:bodyPr/>
                    <a:lstStyle/>
                    <a:p>
                      <a:pPr algn="r" fontAlgn="b"/>
                      <a:r>
                        <a:rPr lang="en-IN" sz="18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800" b="1" i="0" u="none" strike="noStrike">
                          <a:solidFill>
                            <a:srgbClr val="FF0000"/>
                          </a:solidFill>
                          <a:effectLst/>
                          <a:latin typeface="Calibri" panose="020F0502020204030204" pitchFamily="34" charset="0"/>
                        </a:rPr>
                        <a:t>WEST BENGAL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IN" sz="1800" b="0" i="0" u="none" strike="noStrike">
                          <a:solidFill>
                            <a:srgbClr val="000000"/>
                          </a:solidFill>
                          <a:effectLst/>
                          <a:latin typeface="Calibri" panose="020F0502020204030204" pitchFamily="34" charset="0"/>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144.3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0" i="0" u="none" strike="noStrike">
                          <a:solidFill>
                            <a:srgbClr val="000000"/>
                          </a:solidFill>
                          <a:effectLst/>
                          <a:latin typeface="Calibri" panose="020F0502020204030204" pitchFamily="34" charset="0"/>
                        </a:rPr>
                        <a:t>98.3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6500"/>
                          </a:solidFill>
                          <a:effectLst/>
                          <a:latin typeface="Calibri" panose="020F0502020204030204" pitchFamily="34" charset="0"/>
                        </a:rPr>
                        <a:t>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0" i="0" u="none" strike="noStrike">
                          <a:solidFill>
                            <a:srgbClr val="000000"/>
                          </a:solidFill>
                          <a:effectLst/>
                          <a:latin typeface="Calibri" panose="020F0502020204030204" pitchFamily="34" charset="0"/>
                        </a:rPr>
                        <a:t>36.20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IN" sz="1800" b="1" i="0" u="none" strike="noStrike">
                          <a:solidFill>
                            <a:srgbClr val="9C0006"/>
                          </a:solidFill>
                          <a:effectLst/>
                          <a:latin typeface="Calibri" panose="020F0502020204030204" pitchFamily="34" charset="0"/>
                        </a:rPr>
                        <a:t>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0" i="0" u="none" strike="noStrike">
                          <a:solidFill>
                            <a:srgbClr val="9C0006"/>
                          </a:solidFill>
                          <a:effectLst/>
                          <a:latin typeface="Calibri" panose="020F0502020204030204" pitchFamily="34" charset="0"/>
                        </a:rPr>
                        <a:t>210360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extLst>
              </a:tr>
              <a:tr h="293914">
                <a:tc>
                  <a:txBody>
                    <a:bodyPr/>
                    <a:lstStyle/>
                    <a:p>
                      <a:pPr algn="l" fontAlgn="b"/>
                      <a:r>
                        <a:rPr lang="en-IN" sz="18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IN" sz="1800" b="1" i="0" u="none" strike="noStrike">
                          <a:solidFill>
                            <a:srgbClr val="000000"/>
                          </a:solidFill>
                          <a:effectLst/>
                          <a:latin typeface="Calibri" panose="020F0502020204030204" pitchFamily="34" charset="0"/>
                        </a:rPr>
                        <a:t>NATIONAL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ctr" fontAlgn="t"/>
                      <a:r>
                        <a:rPr lang="en-IN" sz="1800" b="1" i="0" u="none" strike="noStrike">
                          <a:solidFill>
                            <a:srgbClr val="000000"/>
                          </a:solidFill>
                          <a:effectLst/>
                          <a:latin typeface="Calibri" panose="020F0502020204030204" pitchFamily="34" charset="0"/>
                        </a:rPr>
                        <a:t>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000000"/>
                          </a:solidFill>
                          <a:effectLst/>
                          <a:latin typeface="Calibri" panose="020F0502020204030204" pitchFamily="34" charset="0"/>
                        </a:rPr>
                        <a:t>1,086.03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000000"/>
                          </a:solidFill>
                          <a:effectLst/>
                          <a:latin typeface="Calibri" panose="020F0502020204030204" pitchFamily="34" charset="0"/>
                        </a:rPr>
                        <a:t>866.56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9C6500"/>
                          </a:solidFill>
                          <a:effectLst/>
                          <a:latin typeface="Calibri" panose="020F0502020204030204" pitchFamily="34" charset="0"/>
                        </a:rPr>
                        <a:t>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r" fontAlgn="t"/>
                      <a:r>
                        <a:rPr lang="en-IN" sz="1800" b="1" i="0" u="none" strike="noStrike">
                          <a:solidFill>
                            <a:srgbClr val="000000"/>
                          </a:solidFill>
                          <a:effectLst/>
                          <a:latin typeface="Calibri" panose="020F0502020204030204" pitchFamily="34" charset="0"/>
                        </a:rPr>
                        <a:t>390.51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r" fontAlgn="t"/>
                      <a:r>
                        <a:rPr lang="en-IN" sz="1800" b="1" i="0" u="none" strike="noStrike">
                          <a:solidFill>
                            <a:srgbClr val="9C0006"/>
                          </a:solidFill>
                          <a:effectLst/>
                          <a:latin typeface="Calibri" panose="020F0502020204030204" pitchFamily="34" charset="0"/>
                        </a:rPr>
                        <a:t>36%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t"/>
                      <a:r>
                        <a:rPr lang="en-IN" sz="1800" b="1" i="0" u="none" strike="noStrike" dirty="0">
                          <a:solidFill>
                            <a:srgbClr val="000000"/>
                          </a:solidFill>
                          <a:effectLst/>
                          <a:latin typeface="Calibri" panose="020F0502020204030204" pitchFamily="34" charset="0"/>
                        </a:rPr>
                        <a:t>18,56,208</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e-FMS UNIVERSALIZATION: COVERAGE OF GPs</a:t>
            </a:r>
            <a:endParaRPr lang="en-IN" altLang="en-US" sz="2800" dirty="0">
              <a:solidFill>
                <a:srgbClr val="C00000"/>
              </a:solidFill>
              <a:latin typeface="Century Schoolbook" pitchFamily="18" charset="0"/>
            </a:endParaRPr>
          </a:p>
        </p:txBody>
      </p:sp>
      <p:graphicFrame>
        <p:nvGraphicFramePr>
          <p:cNvPr id="8" name="Table 7"/>
          <p:cNvGraphicFramePr>
            <a:graphicFrameLocks noGrp="1"/>
          </p:cNvGraphicFramePr>
          <p:nvPr/>
        </p:nvGraphicFramePr>
        <p:xfrm>
          <a:off x="228600" y="685800"/>
          <a:ext cx="8382000" cy="2870200"/>
        </p:xfrm>
        <a:graphic>
          <a:graphicData uri="http://schemas.openxmlformats.org/drawingml/2006/table">
            <a:tbl>
              <a:tblPr/>
              <a:tblGrid>
                <a:gridCol w="3048000">
                  <a:extLst>
                    <a:ext uri="{9D8B030D-6E8A-4147-A177-3AD203B41FA5}"/>
                  </a:extLst>
                </a:gridCol>
                <a:gridCol w="1600200">
                  <a:extLst>
                    <a:ext uri="{9D8B030D-6E8A-4147-A177-3AD203B41FA5}"/>
                  </a:extLst>
                </a:gridCol>
                <a:gridCol w="2057400">
                  <a:extLst>
                    <a:ext uri="{9D8B030D-6E8A-4147-A177-3AD203B41FA5}"/>
                  </a:extLst>
                </a:gridCol>
                <a:gridCol w="1676400">
                  <a:extLst>
                    <a:ext uri="{9D8B030D-6E8A-4147-A177-3AD203B41FA5}"/>
                  </a:extLst>
                </a:gridCol>
              </a:tblGrid>
              <a:tr h="467756">
                <a:tc>
                  <a:txBody>
                    <a:bodyPr/>
                    <a:lstStyle/>
                    <a:p>
                      <a:pPr algn="ctr" fontAlgn="ctr"/>
                      <a:r>
                        <a:rPr lang="en-IN" sz="2400" b="1" i="0" u="none" strike="noStrike" dirty="0">
                          <a:solidFill>
                            <a:srgbClr val="000000"/>
                          </a:solidFill>
                          <a:effectLst/>
                          <a:latin typeface="Verdan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2400" b="1" i="0" u="none" strike="noStrike" dirty="0">
                          <a:solidFill>
                            <a:srgbClr val="000000"/>
                          </a:solidFill>
                          <a:effectLst/>
                          <a:latin typeface="Verdana" panose="020B0604030504040204" pitchFamily="34" charset="0"/>
                        </a:rPr>
                        <a:t>WAGES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2400" b="1" i="0" u="none" strike="noStrike" dirty="0">
                          <a:solidFill>
                            <a:srgbClr val="000000"/>
                          </a:solidFill>
                          <a:effectLst/>
                          <a:latin typeface="Verdana" panose="020B0604030504040204" pitchFamily="34" charset="0"/>
                        </a:rPr>
                        <a:t>MATERIAL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IN" sz="2400" b="1" i="0" u="none" strike="noStrike" dirty="0">
                          <a:solidFill>
                            <a:srgbClr val="000000"/>
                          </a:solidFill>
                          <a:effectLst/>
                          <a:latin typeface="Verdana" panose="020B0604030504040204" pitchFamily="34" charset="0"/>
                        </a:rPr>
                        <a:t>ADMIN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055948">
                <a:tc>
                  <a:txBody>
                    <a:bodyPr/>
                    <a:lstStyle/>
                    <a:p>
                      <a:pPr algn="ctr" fontAlgn="ctr"/>
                      <a:r>
                        <a:rPr lang="en-IN" sz="2400" b="1" i="0" u="none" strike="noStrike" dirty="0" err="1">
                          <a:solidFill>
                            <a:srgbClr val="000000"/>
                          </a:solidFill>
                          <a:effectLst/>
                          <a:latin typeface="Verdana" panose="020B0604030504040204" pitchFamily="34" charset="0"/>
                        </a:rPr>
                        <a:t>eFMS</a:t>
                      </a:r>
                      <a:r>
                        <a:rPr lang="en-IN" sz="2400" b="1" i="0" u="none" strike="noStrike" dirty="0">
                          <a:solidFill>
                            <a:srgbClr val="000000"/>
                          </a:solidFill>
                          <a:effectLst/>
                          <a:latin typeface="Verdana" panose="020B0604030504040204" pitchFamily="34" charset="0"/>
                        </a:rPr>
                        <a:t>  Location </a:t>
                      </a:r>
                      <a:r>
                        <a:rPr lang="en-IN" sz="2400" b="1" i="0" u="none" strike="noStrike" dirty="0">
                          <a:solidFill>
                            <a:srgbClr val="FF0000"/>
                          </a:solidFill>
                          <a:effectLst/>
                          <a:latin typeface="Verdana" panose="020B0604030504040204" pitchFamily="34" charset="0"/>
                        </a:rPr>
                        <a:t>(Sep-16)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2800" b="1" i="0" u="none" strike="noStrike" dirty="0">
                          <a:solidFill>
                            <a:srgbClr val="000000"/>
                          </a:solidFill>
                          <a:effectLst/>
                          <a:latin typeface="Calibri" panose="020F0502020204030204" pitchFamily="34" charset="0"/>
                        </a:rPr>
                        <a:t>92%</a:t>
                      </a:r>
                    </a:p>
                    <a:p>
                      <a:pPr algn="l" fontAlgn="b"/>
                      <a:endParaRPr lang="en-IN" sz="2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2800" b="1" i="0" u="none" strike="noStrike" dirty="0">
                          <a:solidFill>
                            <a:srgbClr val="000000"/>
                          </a:solidFill>
                          <a:effectLst/>
                          <a:latin typeface="Calibri" panose="020F0502020204030204" pitchFamily="34" charset="0"/>
                        </a:rPr>
                        <a:t>71%</a:t>
                      </a:r>
                    </a:p>
                    <a:p>
                      <a:pPr algn="l" fontAlgn="b"/>
                      <a:endParaRPr lang="en-IN" sz="2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IN" sz="2800" b="1" i="0" u="none" strike="noStrike" dirty="0">
                          <a:solidFill>
                            <a:srgbClr val="000000"/>
                          </a:solidFill>
                          <a:effectLst/>
                          <a:latin typeface="Calibri" panose="020F0502020204030204" pitchFamily="34" charset="0"/>
                        </a:rPr>
                        <a:t>58%</a:t>
                      </a:r>
                    </a:p>
                    <a:p>
                      <a:pPr algn="l" fontAlgn="b"/>
                      <a:endParaRPr lang="en-IN" sz="2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1346496">
                <a:tc>
                  <a:txBody>
                    <a:bodyPr/>
                    <a:lstStyle/>
                    <a:p>
                      <a:pPr algn="ctr" fontAlgn="ctr"/>
                      <a:r>
                        <a:rPr lang="en-IN" sz="2400" b="1" i="0" u="none" strike="noStrike" dirty="0" err="1">
                          <a:solidFill>
                            <a:srgbClr val="000000"/>
                          </a:solidFill>
                          <a:effectLst/>
                          <a:latin typeface="Verdana" panose="020B0604030504040204" pitchFamily="34" charset="0"/>
                        </a:rPr>
                        <a:t>eFMS</a:t>
                      </a:r>
                      <a:r>
                        <a:rPr lang="en-IN" sz="2400" b="1" i="0" u="none" strike="noStrike" dirty="0">
                          <a:solidFill>
                            <a:srgbClr val="000000"/>
                          </a:solidFill>
                          <a:effectLst/>
                          <a:latin typeface="Verdana" panose="020B0604030504040204" pitchFamily="34" charset="0"/>
                        </a:rPr>
                        <a:t>  Location </a:t>
                      </a:r>
                      <a:r>
                        <a:rPr lang="en-IN" sz="2400" b="1" i="0" u="none" strike="noStrike" dirty="0">
                          <a:solidFill>
                            <a:srgbClr val="FF0000"/>
                          </a:solidFill>
                          <a:effectLst/>
                          <a:latin typeface="Verdana" panose="020B0604030504040204" pitchFamily="34" charset="0"/>
                        </a:rPr>
                        <a:t>(Dec-16)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IN" sz="2800" b="1" i="0" u="none" strike="noStrike" dirty="0">
                          <a:solidFill>
                            <a:srgbClr val="000000"/>
                          </a:solidFill>
                          <a:effectLst/>
                          <a:latin typeface="Calibri" panose="020F0502020204030204" pitchFamily="34" charset="0"/>
                        </a:rPr>
                        <a:t>92%</a:t>
                      </a:r>
                    </a:p>
                    <a:p>
                      <a:pPr algn="l" fontAlgn="b"/>
                      <a:endParaRPr lang="en-IN" sz="2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IN" sz="2800" b="1" i="0" u="none" strike="noStrike" dirty="0">
                          <a:solidFill>
                            <a:srgbClr val="000000"/>
                          </a:solidFill>
                          <a:effectLst/>
                          <a:latin typeface="Calibri" panose="020F0502020204030204" pitchFamily="34" charset="0"/>
                        </a:rPr>
                        <a:t>88% </a:t>
                      </a:r>
                    </a:p>
                    <a:p>
                      <a:pPr algn="l" fontAlgn="b"/>
                      <a:endParaRPr lang="en-IN" sz="2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IN" sz="2800" b="1" i="0" u="none" strike="noStrike" dirty="0">
                          <a:solidFill>
                            <a:srgbClr val="000000"/>
                          </a:solidFill>
                          <a:effectLst/>
                          <a:latin typeface="Calibri" panose="020F0502020204030204" pitchFamily="34" charset="0"/>
                        </a:rPr>
                        <a:t>74%</a:t>
                      </a:r>
                    </a:p>
                    <a:p>
                      <a:pPr algn="l" fontAlgn="b"/>
                      <a:endParaRPr lang="en-IN" sz="2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extLst>
              </a:tr>
            </a:tbl>
          </a:graphicData>
        </a:graphic>
      </p:graphicFrame>
      <p:sp>
        <p:nvSpPr>
          <p:cNvPr id="109596" name="TextBox 8"/>
          <p:cNvSpPr txBox="1">
            <a:spLocks noChangeArrowheads="1"/>
          </p:cNvSpPr>
          <p:nvPr/>
        </p:nvSpPr>
        <p:spPr bwMode="auto">
          <a:xfrm>
            <a:off x="228600" y="4038600"/>
            <a:ext cx="8915400" cy="2046288"/>
          </a:xfrm>
          <a:prstGeom prst="rect">
            <a:avLst/>
          </a:prstGeom>
          <a:noFill/>
          <a:ln w="9525">
            <a:noFill/>
            <a:miter lim="800000"/>
            <a:headEnd/>
            <a:tailEnd/>
          </a:ln>
        </p:spPr>
        <p:txBody>
          <a:bodyPr>
            <a:spAutoFit/>
          </a:bodyPr>
          <a:lstStyle/>
          <a:p>
            <a:pPr marL="285750" indent="-285750" algn="just">
              <a:spcBef>
                <a:spcPts val="600"/>
              </a:spcBef>
              <a:spcAft>
                <a:spcPts val="600"/>
              </a:spcAft>
              <a:buFont typeface="Wingdings" pitchFamily="2" charset="2"/>
              <a:buChar char="q"/>
            </a:pPr>
            <a:r>
              <a:rPr lang="en-US" altLang="en-US" sz="2800"/>
              <a:t>Upscale e-FMS from </a:t>
            </a:r>
            <a:r>
              <a:rPr lang="en-US" altLang="en-US" sz="2800" b="1"/>
              <a:t>1</a:t>
            </a:r>
            <a:r>
              <a:rPr lang="en-US" altLang="en-US" sz="2800" b="1" baseline="30000"/>
              <a:t>st</a:t>
            </a:r>
            <a:r>
              <a:rPr lang="en-US" altLang="en-US" sz="2800" b="1"/>
              <a:t> Apr, 2017.</a:t>
            </a:r>
          </a:p>
          <a:p>
            <a:pPr marL="285750" indent="-285750" algn="just">
              <a:spcBef>
                <a:spcPts val="600"/>
              </a:spcBef>
              <a:spcAft>
                <a:spcPts val="600"/>
              </a:spcAft>
              <a:buFont typeface="Wingdings" pitchFamily="2" charset="2"/>
              <a:buChar char="q"/>
            </a:pPr>
            <a:r>
              <a:rPr lang="en-US" altLang="en-US" sz="2800"/>
              <a:t>Share the strategy in the meeting on </a:t>
            </a:r>
            <a:r>
              <a:rPr lang="en-US" altLang="en-US" sz="2800" b="1"/>
              <a:t>23</a:t>
            </a:r>
            <a:r>
              <a:rPr lang="en-US" altLang="en-US" sz="2800" b="1" baseline="30000"/>
              <a:t>rd</a:t>
            </a:r>
            <a:r>
              <a:rPr lang="en-US" altLang="en-US" sz="2800" b="1"/>
              <a:t> Jan, 2017</a:t>
            </a:r>
          </a:p>
          <a:p>
            <a:pPr marL="285750" indent="-285750" algn="just">
              <a:buFont typeface="Wingdings" pitchFamily="2" charset="2"/>
              <a:buChar char="q"/>
            </a:pPr>
            <a:endParaRPr lang="en-US" altLang="en-US" sz="2800" b="1"/>
          </a:p>
          <a:p>
            <a:pPr marL="285750" indent="-285750" algn="just">
              <a:buFont typeface="Wingdings" pitchFamily="2" charset="2"/>
              <a:buChar char="q"/>
            </a:pPr>
            <a:endParaRPr lang="en-IN" altLang="en-US" sz="2800"/>
          </a:p>
        </p:txBody>
      </p:sp>
      <p:sp>
        <p:nvSpPr>
          <p:cNvPr id="10" name="Up Arrow 9"/>
          <p:cNvSpPr/>
          <p:nvPr/>
        </p:nvSpPr>
        <p:spPr>
          <a:xfrm>
            <a:off x="5943600" y="2470707"/>
            <a:ext cx="533400" cy="1066800"/>
          </a:xfrm>
          <a:prstGeom prst="up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IN"/>
          </a:p>
        </p:txBody>
      </p:sp>
      <p:sp>
        <p:nvSpPr>
          <p:cNvPr id="12" name="Up Arrow 11"/>
          <p:cNvSpPr/>
          <p:nvPr/>
        </p:nvSpPr>
        <p:spPr>
          <a:xfrm>
            <a:off x="7772400" y="2470707"/>
            <a:ext cx="533400" cy="1066800"/>
          </a:xfrm>
          <a:prstGeom prst="up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e-FMS UNIVERSALIZATION: COVERAGE OF GPs</a:t>
            </a:r>
            <a:endParaRPr lang="en-IN" altLang="en-US" sz="2800" dirty="0">
              <a:solidFill>
                <a:srgbClr val="C00000"/>
              </a:solidFill>
              <a:latin typeface="Century Schoolbook" pitchFamily="18" charset="0"/>
            </a:endParaRPr>
          </a:p>
        </p:txBody>
      </p:sp>
      <p:graphicFrame>
        <p:nvGraphicFramePr>
          <p:cNvPr id="11" name="Table 10"/>
          <p:cNvGraphicFramePr>
            <a:graphicFrameLocks noGrp="1"/>
          </p:cNvGraphicFramePr>
          <p:nvPr/>
        </p:nvGraphicFramePr>
        <p:xfrm>
          <a:off x="0" y="457200"/>
          <a:ext cx="8991600" cy="6035675"/>
        </p:xfrm>
        <a:graphic>
          <a:graphicData uri="http://schemas.openxmlformats.org/drawingml/2006/table">
            <a:tbl>
              <a:tblPr/>
              <a:tblGrid>
                <a:gridCol w="1038880">
                  <a:extLst>
                    <a:ext uri="{9D8B030D-6E8A-4147-A177-3AD203B41FA5}"/>
                  </a:extLst>
                </a:gridCol>
                <a:gridCol w="1780520">
                  <a:extLst>
                    <a:ext uri="{9D8B030D-6E8A-4147-A177-3AD203B41FA5}"/>
                  </a:extLst>
                </a:gridCol>
                <a:gridCol w="1143000">
                  <a:extLst>
                    <a:ext uri="{9D8B030D-6E8A-4147-A177-3AD203B41FA5}"/>
                  </a:extLst>
                </a:gridCol>
                <a:gridCol w="993058">
                  <a:extLst>
                    <a:ext uri="{9D8B030D-6E8A-4147-A177-3AD203B41FA5}"/>
                  </a:extLst>
                </a:gridCol>
                <a:gridCol w="1786874">
                  <a:extLst>
                    <a:ext uri="{9D8B030D-6E8A-4147-A177-3AD203B41FA5}"/>
                  </a:extLst>
                </a:gridCol>
                <a:gridCol w="2249268">
                  <a:extLst>
                    <a:ext uri="{9D8B030D-6E8A-4147-A177-3AD203B41FA5}"/>
                  </a:extLst>
                </a:gridCol>
              </a:tblGrid>
              <a:tr h="304832">
                <a:tc rowSpan="2">
                  <a:txBody>
                    <a:bodyPr/>
                    <a:lstStyle/>
                    <a:p>
                      <a:pPr algn="ctr" fontAlgn="b"/>
                      <a:r>
                        <a:rPr lang="en-IN" sz="2000" b="0" i="0" u="none" strike="noStrike" dirty="0">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IN" sz="2000" b="1" i="0" u="none" strike="noStrike" dirty="0">
                          <a:solidFill>
                            <a:srgbClr val="000000"/>
                          </a:solidFill>
                          <a:effectLst/>
                          <a:latin typeface="Verdana" panose="020B0604030504040204" pitchFamily="34" charset="0"/>
                        </a:rPr>
                        <a:t>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IN" sz="2000" b="1" i="0" u="none" strike="noStrike" dirty="0">
                          <a:solidFill>
                            <a:srgbClr val="000000"/>
                          </a:solidFill>
                          <a:effectLst/>
                          <a:latin typeface="Verdana" panose="020B0604030504040204" pitchFamily="34" charset="0"/>
                        </a:rPr>
                        <a:t>Total GPs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2000" b="1" i="0" u="none" strike="noStrike" dirty="0">
                          <a:solidFill>
                            <a:srgbClr val="000000"/>
                          </a:solidFill>
                          <a:effectLst/>
                          <a:latin typeface="Calibri" panose="020F0502020204030204" pitchFamily="34" charset="0"/>
                        </a:rPr>
                        <a:t>WAGES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IN" sz="2000" b="1" i="0" u="none" strike="noStrike" dirty="0">
                          <a:solidFill>
                            <a:srgbClr val="000000"/>
                          </a:solidFill>
                          <a:effectLst/>
                          <a:latin typeface="Calibri" panose="020F0502020204030204" pitchFamily="34" charset="0"/>
                        </a:rPr>
                        <a:t>MATERIAL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IN" sz="2000" b="1" i="0" u="none" strike="noStrike" dirty="0">
                          <a:solidFill>
                            <a:srgbClr val="000000"/>
                          </a:solidFill>
                          <a:effectLst/>
                          <a:latin typeface="Calibri" panose="020F0502020204030204" pitchFamily="34" charset="0"/>
                        </a:rPr>
                        <a:t>ADMINISTRATIVE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extLst>
              </a:tr>
              <a:tr h="30483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2000" b="1" i="0" u="none" strike="noStrike">
                          <a:solidFill>
                            <a:srgbClr val="000000"/>
                          </a:solidFill>
                          <a:effectLst/>
                          <a:latin typeface="Verdana" panose="020B0604030504040204" pitchFamily="34" charset="0"/>
                        </a:rPr>
                        <a: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2000" b="1" i="0" u="none" strike="noStrike">
                          <a:solidFill>
                            <a:srgbClr val="000000"/>
                          </a:solidFill>
                          <a:effectLst/>
                          <a:latin typeface="Verdana" panose="020B0604030504040204" pitchFamily="34" charset="0"/>
                        </a:rPr>
                        <a: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2000" b="1" i="0" u="none" strike="noStrike" dirty="0">
                          <a:solidFill>
                            <a:srgbClr val="000000"/>
                          </a:solidFill>
                          <a:effectLst/>
                          <a:latin typeface="Verdana" panose="020B0604030504040204" pitchFamily="34" charset="0"/>
                        </a:rPr>
                        <a: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43866">
                <a:tc>
                  <a:txBody>
                    <a:bodyPr/>
                    <a:lstStyle/>
                    <a:p>
                      <a:pPr algn="ctr" fontAlgn="ctr"/>
                      <a:r>
                        <a:rPr lang="en-IN" sz="1600" b="1" i="0" u="none" strike="noStrike">
                          <a:solidFill>
                            <a:srgbClr val="FF0000"/>
                          </a:solidFill>
                          <a:effectLst/>
                          <a:latin typeface="Verdan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A &amp;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IN" sz="2000" b="0" i="0" u="none" strike="noStrike">
                          <a:solidFill>
                            <a:srgbClr val="000000"/>
                          </a:solidFill>
                          <a:effectLst/>
                          <a:latin typeface="Verdana" panose="020B060403050404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dirty="0">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AP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13084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dirty="0">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0000"/>
                          </a:solidFill>
                          <a:effectLst/>
                          <a:latin typeface="Calibri" panose="020F0502020204030204" pitchFamily="34" charset="0"/>
                        </a:rPr>
                        <a:t>ARU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IN" sz="2000" b="0" i="0" u="none" strike="noStrike">
                          <a:solidFill>
                            <a:srgbClr val="000000"/>
                          </a:solidFill>
                          <a:effectLst/>
                          <a:latin typeface="Verdana" panose="020B0604030504040204" pitchFamily="34" charset="0"/>
                        </a:rPr>
                        <a:t>1826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2644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8529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10971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IN" sz="2000" b="0" i="0" u="none" strike="noStrike">
                          <a:solidFill>
                            <a:srgbClr val="000000"/>
                          </a:solidFill>
                          <a:effectLst/>
                          <a:latin typeface="Verdana" panose="020B060403050404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dirty="0">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14348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6287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HP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3251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J&amp;K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IN" sz="2000" b="0" i="0" u="none" strike="noStrike">
                          <a:solidFill>
                            <a:srgbClr val="000000"/>
                          </a:solidFill>
                          <a:effectLst/>
                          <a:latin typeface="Verdana" panose="020B0604030504040204" pitchFamily="34" charset="0"/>
                        </a:rPr>
                        <a:t>4206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dirty="0">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4414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6022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FF0000"/>
                          </a:solidFill>
                          <a:effectLst/>
                          <a:latin typeface="Calibri" panose="020F0502020204030204" pitchFamily="34" charset="0"/>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2000" b="0" i="0" u="none" strike="noStrike" dirty="0">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0000"/>
                          </a:solidFill>
                          <a:effectLst/>
                          <a:latin typeface="Verdana" panose="020B0604030504040204" pitchFamily="34" charset="0"/>
                        </a:rPr>
                        <a:t>28719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dirty="0">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04832">
                <a:tc>
                  <a:txBody>
                    <a:bodyPr/>
                    <a:lstStyle/>
                    <a:p>
                      <a:pPr algn="ctr" fontAlgn="ctr"/>
                      <a:r>
                        <a:rPr lang="en-IN" sz="20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2000" b="1" i="0" u="none" strike="noStrike">
                          <a:solidFill>
                            <a:srgbClr val="000000"/>
                          </a:solidFill>
                          <a:effectLst/>
                          <a:latin typeface="Verdana" panose="020B060403050404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en-IN" sz="2000" b="1" i="0" u="none" strike="noStrike" dirty="0">
                          <a:solidFill>
                            <a:srgbClr val="000000"/>
                          </a:solidFill>
                          <a:effectLst/>
                          <a:latin typeface="Verdana" panose="020B0604030504040204" pitchFamily="34" charset="0"/>
                        </a:rPr>
                        <a:t>262440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en-IN" sz="2000" b="0" i="0" u="none" strike="noStrike">
                          <a:solidFill>
                            <a:srgbClr val="006100"/>
                          </a:solidFill>
                          <a:effectLst/>
                          <a:latin typeface="Verdana" panose="020B060403050404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2000" b="0" i="0" u="none" strike="noStrike">
                          <a:solidFill>
                            <a:srgbClr val="000000"/>
                          </a:solidFill>
                          <a:effectLst/>
                          <a:latin typeface="Verdan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2000" b="0" i="0" u="none" strike="noStrike" dirty="0">
                          <a:solidFill>
                            <a:srgbClr val="000000"/>
                          </a:solidFill>
                          <a:effectLst/>
                          <a:latin typeface="Verdana" panose="020B060403050404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e-FMS UNIVERSALIZATION</a:t>
            </a:r>
            <a:endParaRPr lang="en-IN" altLang="en-US" sz="2800" dirty="0">
              <a:solidFill>
                <a:srgbClr val="C00000"/>
              </a:solidFill>
              <a:latin typeface="Century Schoolbook" pitchFamily="18" charset="0"/>
            </a:endParaRPr>
          </a:p>
        </p:txBody>
      </p:sp>
      <p:graphicFrame>
        <p:nvGraphicFramePr>
          <p:cNvPr id="4" name="Table 3"/>
          <p:cNvGraphicFramePr>
            <a:graphicFrameLocks noGrp="1"/>
          </p:cNvGraphicFramePr>
          <p:nvPr/>
        </p:nvGraphicFramePr>
        <p:xfrm>
          <a:off x="0" y="438150"/>
          <a:ext cx="8915400" cy="6419850"/>
        </p:xfrm>
        <a:graphic>
          <a:graphicData uri="http://schemas.openxmlformats.org/drawingml/2006/table">
            <a:tbl>
              <a:tblPr/>
              <a:tblGrid>
                <a:gridCol w="1085259">
                  <a:extLst>
                    <a:ext uri="{9D8B030D-6E8A-4147-A177-3AD203B41FA5}"/>
                  </a:extLst>
                </a:gridCol>
                <a:gridCol w="1912840">
                  <a:extLst>
                    <a:ext uri="{9D8B030D-6E8A-4147-A177-3AD203B41FA5}"/>
                  </a:extLst>
                </a:gridCol>
                <a:gridCol w="1183460">
                  <a:extLst>
                    <a:ext uri="{9D8B030D-6E8A-4147-A177-3AD203B41FA5}"/>
                  </a:extLst>
                </a:gridCol>
                <a:gridCol w="946768">
                  <a:extLst>
                    <a:ext uri="{9D8B030D-6E8A-4147-A177-3AD203B41FA5}"/>
                  </a:extLst>
                </a:gridCol>
                <a:gridCol w="1499050">
                  <a:extLst>
                    <a:ext uri="{9D8B030D-6E8A-4147-A177-3AD203B41FA5}"/>
                  </a:extLst>
                </a:gridCol>
                <a:gridCol w="2288023">
                  <a:extLst>
                    <a:ext uri="{9D8B030D-6E8A-4147-A177-3AD203B41FA5}"/>
                  </a:extLst>
                </a:gridCol>
              </a:tblGrid>
              <a:tr h="327543">
                <a:tc rowSpan="2">
                  <a:txBody>
                    <a:bodyPr/>
                    <a:lstStyle/>
                    <a:p>
                      <a:pPr algn="ctr" fontAlgn="b"/>
                      <a:r>
                        <a:rPr lang="en-IN" sz="28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IN" sz="1600" b="1" i="0" u="none" strike="noStrike">
                          <a:solidFill>
                            <a:srgbClr val="000000"/>
                          </a:solidFill>
                          <a:effectLst/>
                          <a:latin typeface="Verdana" panose="020B0604030504040204" pitchFamily="34" charset="0"/>
                        </a:rPr>
                        <a:t>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ctr"/>
                      <a:r>
                        <a:rPr lang="en-IN" sz="1600" b="1" i="0" u="none" strike="noStrike">
                          <a:solidFill>
                            <a:srgbClr val="000000"/>
                          </a:solidFill>
                          <a:effectLst/>
                          <a:latin typeface="Verdana" panose="020B0604030504040204" pitchFamily="34" charset="0"/>
                        </a:rPr>
                        <a:t>Total GPs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2000" b="1" i="0" u="none" strike="noStrike" dirty="0">
                          <a:solidFill>
                            <a:srgbClr val="000000"/>
                          </a:solidFill>
                          <a:effectLst/>
                          <a:latin typeface="Calibri" panose="020F0502020204030204" pitchFamily="34" charset="0"/>
                        </a:rPr>
                        <a:t>WAGES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IN" sz="2000" b="1" i="0" u="none" strike="noStrike" dirty="0">
                          <a:solidFill>
                            <a:srgbClr val="000000"/>
                          </a:solidFill>
                          <a:effectLst/>
                          <a:latin typeface="Calibri" panose="020F0502020204030204" pitchFamily="34" charset="0"/>
                        </a:rPr>
                        <a:t>MATERIAL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IN" sz="2000" b="1" i="0" u="none" strike="noStrike" dirty="0">
                          <a:solidFill>
                            <a:srgbClr val="000000"/>
                          </a:solidFill>
                          <a:effectLst/>
                          <a:latin typeface="Calibri" panose="020F0502020204030204" pitchFamily="34" charset="0"/>
                        </a:rPr>
                        <a:t>ADMINISTRATIVE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extLst>
              </a:tr>
              <a:tr h="262035">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600" b="1" i="0" u="none" strike="noStrike">
                          <a:solidFill>
                            <a:srgbClr val="000000"/>
                          </a:solidFill>
                          <a:effectLst/>
                          <a:latin typeface="Verdana" panose="020B0604030504040204" pitchFamily="34" charset="0"/>
                        </a:rPr>
                        <a: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600" b="1" i="0" u="none" strike="noStrike" dirty="0">
                          <a:solidFill>
                            <a:srgbClr val="000000"/>
                          </a:solidFill>
                          <a:effectLst/>
                          <a:latin typeface="Verdana" panose="020B0604030504040204" pitchFamily="34" charset="0"/>
                        </a:rPr>
                        <a: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600" b="1" i="0" u="none" strike="noStrike">
                          <a:solidFill>
                            <a:srgbClr val="000000"/>
                          </a:solidFill>
                          <a:effectLst/>
                          <a:latin typeface="Verdana" panose="020B0604030504040204" pitchFamily="34" charset="0"/>
                        </a:rPr>
                        <a: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extLst>
              </a:tr>
              <a:tr h="262035">
                <a:tc>
                  <a:txBody>
                    <a:bodyPr/>
                    <a:lstStyle/>
                    <a:p>
                      <a:pPr algn="ctr" fontAlgn="ctr"/>
                      <a:r>
                        <a:rPr lang="en-IN" sz="1600" b="1" i="0" u="none" strike="noStrike">
                          <a:solidFill>
                            <a:srgbClr val="FF0000"/>
                          </a:solidFill>
                          <a:effectLst/>
                          <a:latin typeface="Verdan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tc>
                  <a:txBody>
                    <a:bodyPr/>
                    <a:lstStyle/>
                    <a:p>
                      <a:pPr algn="ctr" fontAlgn="ctr"/>
                      <a:r>
                        <a:rPr lang="en-IN" sz="1600" b="1" i="0" u="none" strike="noStrike">
                          <a:solidFill>
                            <a:srgbClr val="FF0000"/>
                          </a:solidFill>
                          <a:effectLst/>
                          <a:latin typeface="Verdan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4FF"/>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FF0000"/>
                          </a:solidFill>
                          <a:effectLst/>
                          <a:latin typeface="Calibri" panose="020F0502020204030204" pitchFamily="34" charset="0"/>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dirty="0">
                          <a:solidFill>
                            <a:srgbClr val="000000"/>
                          </a:solidFill>
                          <a:effectLst/>
                          <a:latin typeface="Verdana" panose="020B0604030504040204" pitchFamily="34" charset="0"/>
                        </a:rPr>
                        <a:t>3151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0000"/>
                          </a:solidFill>
                          <a:effectLst/>
                          <a:latin typeface="Calibri" panose="020F0502020204030204" pitchFamily="34" charset="0"/>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IN" sz="1800" b="0" i="0" u="none" strike="noStrike">
                          <a:solidFill>
                            <a:srgbClr val="000000"/>
                          </a:solidFill>
                          <a:effectLst/>
                          <a:latin typeface="Verdana" panose="020B0604030504040204" pitchFamily="34" charset="0"/>
                        </a:rPr>
                        <a:t>6259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dirty="0">
                          <a:solidFill>
                            <a:srgbClr val="000000"/>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dirty="0">
                          <a:solidFill>
                            <a:srgbClr val="000000"/>
                          </a:solidFill>
                          <a:effectLst/>
                          <a:latin typeface="Verdana" panose="020B060403050404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IN" sz="1800" b="0" i="0" u="none" strike="noStrike">
                          <a:solidFill>
                            <a:srgbClr val="000000"/>
                          </a:solidFill>
                          <a:effectLst/>
                          <a:latin typeface="Verdana" panose="020B0604030504040204" pitchFamily="34" charset="0"/>
                        </a:rPr>
                        <a:t>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dirty="0">
                          <a:solidFill>
                            <a:srgbClr val="000000"/>
                          </a:solidFill>
                          <a:effectLst/>
                          <a:latin typeface="Verdan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22828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FF0000"/>
                          </a:solidFill>
                          <a:effectLst/>
                          <a:latin typeface="Calibri" panose="020F0502020204030204" pitchFamily="34" charset="0"/>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1207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6211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13104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9894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ctr"/>
                      <a:r>
                        <a:rPr lang="en-IN" sz="1800" b="0" i="0" u="none" strike="noStrike">
                          <a:solidFill>
                            <a:srgbClr val="000000"/>
                          </a:solidFill>
                          <a:effectLst/>
                          <a:latin typeface="Verdana" panose="020B060403050404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0000"/>
                          </a:solidFill>
                          <a:effectLst/>
                          <a:latin typeface="Verdana" panose="020B060403050404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12524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0000"/>
                          </a:solidFill>
                          <a:effectLst/>
                          <a:latin typeface="Verdana" panose="020B060403050404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IN" sz="1800" b="1" i="0" u="none" strike="noStrike">
                          <a:solidFill>
                            <a:srgbClr val="9C0006"/>
                          </a:solidFill>
                          <a:effectLst/>
                          <a:latin typeface="Verdan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8831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1178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a:solidFill>
                            <a:srgbClr val="00B050"/>
                          </a:solidFill>
                          <a:effectLst/>
                          <a:latin typeface="Calibri" panose="020F0502020204030204" pitchFamily="34" charset="0"/>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59149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B050"/>
                          </a:solidFill>
                          <a:effectLst/>
                          <a:latin typeface="Calibri" panose="020F0502020204030204" pitchFamily="34" charset="0"/>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7985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006100"/>
                          </a:solidFill>
                          <a:effectLst/>
                          <a:latin typeface="Verdan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0" i="0" u="none" strike="noStrike">
                          <a:solidFill>
                            <a:srgbClr val="000000"/>
                          </a:solidFill>
                          <a:effectLst/>
                          <a:latin typeface="Verdana" panose="020B0604030504040204" pitchFamily="34" charset="0"/>
                        </a:rPr>
                        <a:t>3347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dirty="0">
                          <a:solidFill>
                            <a:srgbClr val="006100"/>
                          </a:solidFill>
                          <a:effectLst/>
                          <a:latin typeface="Verdan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extLst>
              </a:tr>
              <a:tr h="327543">
                <a:tc>
                  <a:txBody>
                    <a:bodyPr/>
                    <a:lstStyle/>
                    <a:p>
                      <a:pPr algn="ctr" fontAlgn="ctr"/>
                      <a:r>
                        <a:rPr lang="en-IN" sz="20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2000" b="1" i="0" u="none" strike="noStrike">
                          <a:solidFill>
                            <a:srgbClr val="000000"/>
                          </a:solidFill>
                          <a:effectLst/>
                          <a:latin typeface="Verdana" panose="020B060403050404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en-IN" sz="1800" b="1" i="0" u="none" strike="noStrike" dirty="0">
                          <a:solidFill>
                            <a:srgbClr val="000000"/>
                          </a:solidFill>
                          <a:effectLst/>
                          <a:latin typeface="Verdana" panose="020B0604030504040204" pitchFamily="34" charset="0"/>
                        </a:rPr>
                        <a:t>262440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ctr"/>
                      <a:r>
                        <a:rPr lang="en-IN" sz="1800" b="1" i="0" u="none" strike="noStrike">
                          <a:solidFill>
                            <a:srgbClr val="006100"/>
                          </a:solidFill>
                          <a:effectLst/>
                          <a:latin typeface="Verdana" panose="020B060403050404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IN" sz="1800" b="1" i="0" u="none" strike="noStrike">
                          <a:solidFill>
                            <a:srgbClr val="000000"/>
                          </a:solidFill>
                          <a:effectLst/>
                          <a:latin typeface="Verdan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800" b="1" i="0" u="none" strike="noStrike" dirty="0">
                          <a:solidFill>
                            <a:srgbClr val="000000"/>
                          </a:solidFill>
                          <a:effectLst/>
                          <a:latin typeface="Verdana" panose="020B060403050404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42" name="Picture 2"/>
          <p:cNvPicPr>
            <a:picLocks noChangeAspect="1"/>
          </p:cNvPicPr>
          <p:nvPr/>
        </p:nvPicPr>
        <p:blipFill>
          <a:blip r:embed="rId2"/>
          <a:srcRect/>
          <a:stretch>
            <a:fillRect/>
          </a:stretch>
        </p:blipFill>
        <p:spPr bwMode="auto">
          <a:xfrm>
            <a:off x="76200" y="0"/>
            <a:ext cx="8896350" cy="6858000"/>
          </a:xfrm>
          <a:prstGeom prst="rect">
            <a:avLst/>
          </a:prstGeom>
          <a:noFill/>
          <a:ln w="9525">
            <a:noFill/>
            <a:miter lim="800000"/>
            <a:headEnd/>
            <a:tailEnd/>
          </a:ln>
        </p:spPr>
      </p:pic>
      <p:sp>
        <p:nvSpPr>
          <p:cNvPr id="112643" name="TextBox 2"/>
          <p:cNvSpPr txBox="1">
            <a:spLocks noChangeArrowheads="1"/>
          </p:cNvSpPr>
          <p:nvPr/>
        </p:nvSpPr>
        <p:spPr bwMode="auto">
          <a:xfrm>
            <a:off x="3886200" y="6629400"/>
            <a:ext cx="762000" cy="261938"/>
          </a:xfrm>
          <a:prstGeom prst="rect">
            <a:avLst/>
          </a:prstGeom>
          <a:solidFill>
            <a:srgbClr val="FFFF00"/>
          </a:solidFill>
          <a:ln w="9525">
            <a:noFill/>
            <a:miter lim="800000"/>
            <a:headEnd/>
            <a:tailEnd/>
          </a:ln>
        </p:spPr>
        <p:txBody>
          <a:bodyPr>
            <a:spAutoFit/>
          </a:bodyPr>
          <a:lstStyle/>
          <a:p>
            <a:r>
              <a:rPr lang="en-US" altLang="en-US" sz="1100"/>
              <a:t>262440</a:t>
            </a:r>
            <a:endParaRPr lang="en-IN" altLang="en-US" sz="11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457200"/>
          </a:xfrm>
          <a:prstGeom prst="rect">
            <a:avLst/>
          </a:prstGeom>
          <a:solidFill>
            <a:schemeClr val="bg2">
              <a:lumMod val="90000"/>
            </a:schemeClr>
          </a:solidFill>
        </p:spPr>
        <p:txBody>
          <a:bodyPr/>
          <a:lstStyle/>
          <a:p>
            <a:pPr algn="ctr" eaLnBrk="1" fontAlgn="auto" hangingPunct="1">
              <a:spcAft>
                <a:spcPts val="0"/>
              </a:spcAft>
              <a:defRPr/>
            </a:pPr>
            <a:r>
              <a:rPr lang="en-US" altLang="en-US" sz="2400" dirty="0">
                <a:solidFill>
                  <a:srgbClr val="C00000"/>
                </a:solidFill>
                <a:latin typeface="Century Schoolbook" pitchFamily="18" charset="0"/>
                <a:ea typeface="+mj-ea"/>
                <a:cs typeface="+mj-cs"/>
              </a:rPr>
              <a:t>Digital Payment Training  </a:t>
            </a:r>
          </a:p>
        </p:txBody>
      </p:sp>
      <p:sp>
        <p:nvSpPr>
          <p:cNvPr id="113667" name="TextBox 4"/>
          <p:cNvSpPr txBox="1">
            <a:spLocks noChangeArrowheads="1"/>
          </p:cNvSpPr>
          <p:nvPr/>
        </p:nvSpPr>
        <p:spPr bwMode="auto">
          <a:xfrm>
            <a:off x="457200" y="1295400"/>
            <a:ext cx="2667000" cy="369888"/>
          </a:xfrm>
          <a:prstGeom prst="rect">
            <a:avLst/>
          </a:prstGeom>
          <a:noFill/>
          <a:ln w="9525">
            <a:noFill/>
            <a:miter lim="800000"/>
            <a:headEnd/>
            <a:tailEnd/>
          </a:ln>
        </p:spPr>
        <p:txBody>
          <a:bodyPr>
            <a:spAutoFit/>
          </a:bodyPr>
          <a:lstStyle/>
          <a:p>
            <a:pPr algn="ctr"/>
            <a:r>
              <a:rPr lang="en-US" altLang="en-US" b="1"/>
              <a:t>Haryana</a:t>
            </a:r>
          </a:p>
        </p:txBody>
      </p:sp>
      <p:sp>
        <p:nvSpPr>
          <p:cNvPr id="113668" name="TextBox 5"/>
          <p:cNvSpPr txBox="1">
            <a:spLocks noChangeArrowheads="1"/>
          </p:cNvSpPr>
          <p:nvPr/>
        </p:nvSpPr>
        <p:spPr bwMode="auto">
          <a:xfrm>
            <a:off x="5715000" y="4343400"/>
            <a:ext cx="2667000" cy="923925"/>
          </a:xfrm>
          <a:prstGeom prst="rect">
            <a:avLst/>
          </a:prstGeom>
          <a:noFill/>
          <a:ln w="9525">
            <a:noFill/>
            <a:miter lim="800000"/>
            <a:headEnd/>
            <a:tailEnd/>
          </a:ln>
        </p:spPr>
        <p:txBody>
          <a:bodyPr>
            <a:spAutoFit/>
          </a:bodyPr>
          <a:lstStyle/>
          <a:p>
            <a:pPr algn="ctr"/>
            <a:r>
              <a:rPr lang="en-US" altLang="en-US" b="1"/>
              <a:t>Virtual class room session on cashless payment in Kerala</a:t>
            </a:r>
          </a:p>
        </p:txBody>
      </p:sp>
      <p:pic>
        <p:nvPicPr>
          <p:cNvPr id="113669" name="Picture 6" descr="WhatsApp Image 2017-01-12 at 4.02.41 PM.jpeg"/>
          <p:cNvPicPr>
            <a:picLocks noChangeAspect="1"/>
          </p:cNvPicPr>
          <p:nvPr/>
        </p:nvPicPr>
        <p:blipFill>
          <a:blip r:embed="rId2" cstate="email"/>
          <a:srcRect/>
          <a:stretch>
            <a:fillRect/>
          </a:stretch>
        </p:blipFill>
        <p:spPr bwMode="auto">
          <a:xfrm>
            <a:off x="4030663" y="457200"/>
            <a:ext cx="5113337" cy="2876550"/>
          </a:xfrm>
          <a:prstGeom prst="rect">
            <a:avLst/>
          </a:prstGeom>
          <a:noFill/>
          <a:ln w="9525">
            <a:noFill/>
            <a:miter lim="800000"/>
            <a:headEnd/>
            <a:tailEnd/>
          </a:ln>
        </p:spPr>
      </p:pic>
      <p:pic>
        <p:nvPicPr>
          <p:cNvPr id="113670" name="Picture 7" descr="Virtual class room session on cashless payment under way in the state through 28 nods KL.jpeg"/>
          <p:cNvPicPr>
            <a:picLocks noChangeAspect="1"/>
          </p:cNvPicPr>
          <p:nvPr/>
        </p:nvPicPr>
        <p:blipFill>
          <a:blip r:embed="rId3" cstate="email"/>
          <a:srcRect/>
          <a:stretch>
            <a:fillRect/>
          </a:stretch>
        </p:blipFill>
        <p:spPr bwMode="auto">
          <a:xfrm>
            <a:off x="0" y="3371850"/>
            <a:ext cx="4648200"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rmAutofit fontScale="90000"/>
          </a:bodyPr>
          <a:lstStyle/>
          <a:p>
            <a:pPr eaLnBrk="1" fontAlgn="auto" hangingPunct="1">
              <a:spcAft>
                <a:spcPts val="0"/>
              </a:spcAft>
              <a:defRPr/>
            </a:pPr>
            <a:r>
              <a:rPr lang="en-US" altLang="en-US" sz="3200" dirty="0">
                <a:solidFill>
                  <a:srgbClr val="C00000"/>
                </a:solidFill>
                <a:latin typeface="Century Schoolbook" pitchFamily="18" charset="0"/>
              </a:rPr>
              <a:t>PDs Generation </a:t>
            </a:r>
            <a:r>
              <a:rPr lang="en-US" altLang="en-US" sz="2700" dirty="0">
                <a:solidFill>
                  <a:srgbClr val="C00000"/>
                </a:solidFill>
                <a:latin typeface="Century Schoolbook" pitchFamily="18" charset="0"/>
              </a:rPr>
              <a:t>(Performance against LB till 31</a:t>
            </a:r>
            <a:r>
              <a:rPr lang="en-US" altLang="en-US" sz="2700" baseline="30000" dirty="0">
                <a:solidFill>
                  <a:srgbClr val="C00000"/>
                </a:solidFill>
                <a:latin typeface="Century Schoolbook" pitchFamily="18" charset="0"/>
              </a:rPr>
              <a:t>st</a:t>
            </a:r>
            <a:r>
              <a:rPr lang="en-US" altLang="en-US" sz="2700" dirty="0">
                <a:solidFill>
                  <a:srgbClr val="C00000"/>
                </a:solidFill>
                <a:latin typeface="Century Schoolbook" pitchFamily="18" charset="0"/>
              </a:rPr>
              <a:t> Dec, 16)</a:t>
            </a:r>
            <a:endParaRPr lang="en-US" altLang="en-US" sz="3200" dirty="0">
              <a:solidFill>
                <a:srgbClr val="C00000"/>
              </a:solidFill>
              <a:latin typeface="Century Schoolbook" pitchFamily="18" charset="0"/>
            </a:endParaRPr>
          </a:p>
        </p:txBody>
      </p:sp>
      <p:sp>
        <p:nvSpPr>
          <p:cNvPr id="25603" name="TextBox 4"/>
          <p:cNvSpPr txBox="1">
            <a:spLocks noChangeArrowheads="1"/>
          </p:cNvSpPr>
          <p:nvPr/>
        </p:nvSpPr>
        <p:spPr bwMode="auto">
          <a:xfrm>
            <a:off x="4267200" y="533400"/>
            <a:ext cx="4876800" cy="1200150"/>
          </a:xfrm>
          <a:prstGeom prst="rect">
            <a:avLst/>
          </a:prstGeom>
          <a:noFill/>
          <a:ln w="9525">
            <a:noFill/>
            <a:miter lim="800000"/>
            <a:headEnd/>
            <a:tailEnd/>
          </a:ln>
        </p:spPr>
        <p:txBody>
          <a:bodyPr>
            <a:spAutoFit/>
          </a:bodyPr>
          <a:lstStyle/>
          <a:p>
            <a:r>
              <a:rPr lang="en-US" altLang="en-US"/>
              <a:t>National:</a:t>
            </a:r>
          </a:p>
          <a:p>
            <a:r>
              <a:rPr lang="en-US" altLang="en-US"/>
              <a:t>              Total LB: 	221 Cr</a:t>
            </a:r>
          </a:p>
          <a:p>
            <a:r>
              <a:rPr lang="en-US" altLang="en-US"/>
              <a:t>	LB till Dec, 16:	159 cr</a:t>
            </a:r>
          </a:p>
          <a:p>
            <a:r>
              <a:rPr lang="en-US" altLang="en-US"/>
              <a:t>	PDs till Dec, 16:	168 cr (106%)</a:t>
            </a:r>
          </a:p>
        </p:txBody>
      </p:sp>
      <p:graphicFrame>
        <p:nvGraphicFramePr>
          <p:cNvPr id="6" name="Chart 5"/>
          <p:cNvGraphicFramePr>
            <a:graphicFrameLocks/>
          </p:cNvGraphicFramePr>
          <p:nvPr/>
        </p:nvGraphicFramePr>
        <p:xfrm>
          <a:off x="0" y="533400"/>
          <a:ext cx="91440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1" descr="Mizoram.jpeg"/>
          <p:cNvPicPr>
            <a:picLocks noChangeAspect="1"/>
          </p:cNvPicPr>
          <p:nvPr/>
        </p:nvPicPr>
        <p:blipFill>
          <a:blip r:embed="rId2" cstate="email"/>
          <a:srcRect/>
          <a:stretch>
            <a:fillRect/>
          </a:stretch>
        </p:blipFill>
        <p:spPr bwMode="auto">
          <a:xfrm>
            <a:off x="0" y="3568700"/>
            <a:ext cx="4953000" cy="3289300"/>
          </a:xfrm>
          <a:prstGeom prst="rect">
            <a:avLst/>
          </a:prstGeom>
          <a:noFill/>
          <a:ln w="9525">
            <a:noFill/>
            <a:miter lim="800000"/>
            <a:headEnd/>
            <a:tailEnd/>
          </a:ln>
        </p:spPr>
      </p:pic>
      <p:pic>
        <p:nvPicPr>
          <p:cNvPr id="114691" name="Picture 2" descr="TS.jpeg"/>
          <p:cNvPicPr>
            <a:picLocks noChangeAspect="1"/>
          </p:cNvPicPr>
          <p:nvPr/>
        </p:nvPicPr>
        <p:blipFill>
          <a:blip r:embed="rId3" cstate="email"/>
          <a:srcRect/>
          <a:stretch>
            <a:fillRect/>
          </a:stretch>
        </p:blipFill>
        <p:spPr bwMode="auto">
          <a:xfrm>
            <a:off x="3624263" y="381000"/>
            <a:ext cx="5519737" cy="3105150"/>
          </a:xfrm>
          <a:prstGeom prst="rect">
            <a:avLst/>
          </a:prstGeom>
          <a:noFill/>
          <a:ln w="9525">
            <a:noFill/>
            <a:miter lim="800000"/>
            <a:headEnd/>
            <a:tailEnd/>
          </a:ln>
        </p:spPr>
      </p:pic>
      <p:sp>
        <p:nvSpPr>
          <p:cNvPr id="4" name="Title 1"/>
          <p:cNvSpPr txBox="1">
            <a:spLocks/>
          </p:cNvSpPr>
          <p:nvPr/>
        </p:nvSpPr>
        <p:spPr>
          <a:xfrm>
            <a:off x="0" y="0"/>
            <a:ext cx="9144000" cy="457200"/>
          </a:xfrm>
          <a:prstGeom prst="rect">
            <a:avLst/>
          </a:prstGeom>
          <a:solidFill>
            <a:schemeClr val="bg2">
              <a:lumMod val="90000"/>
            </a:schemeClr>
          </a:solidFill>
        </p:spPr>
        <p:txBody>
          <a:bodyPr/>
          <a:lstStyle/>
          <a:p>
            <a:pPr algn="ctr" eaLnBrk="1" fontAlgn="auto" hangingPunct="1">
              <a:spcAft>
                <a:spcPts val="0"/>
              </a:spcAft>
              <a:defRPr/>
            </a:pPr>
            <a:r>
              <a:rPr lang="en-US" altLang="en-US" sz="2400" dirty="0">
                <a:solidFill>
                  <a:srgbClr val="C00000"/>
                </a:solidFill>
                <a:latin typeface="Century Schoolbook" pitchFamily="18" charset="0"/>
                <a:ea typeface="+mj-ea"/>
                <a:cs typeface="+mj-cs"/>
              </a:rPr>
              <a:t>Digital Payment Training  </a:t>
            </a:r>
          </a:p>
        </p:txBody>
      </p:sp>
      <p:sp>
        <p:nvSpPr>
          <p:cNvPr id="114693" name="TextBox 4"/>
          <p:cNvSpPr txBox="1">
            <a:spLocks noChangeArrowheads="1"/>
          </p:cNvSpPr>
          <p:nvPr/>
        </p:nvSpPr>
        <p:spPr bwMode="auto">
          <a:xfrm>
            <a:off x="457200" y="1295400"/>
            <a:ext cx="2667000" cy="369888"/>
          </a:xfrm>
          <a:prstGeom prst="rect">
            <a:avLst/>
          </a:prstGeom>
          <a:noFill/>
          <a:ln w="9525">
            <a:noFill/>
            <a:miter lim="800000"/>
            <a:headEnd/>
            <a:tailEnd/>
          </a:ln>
        </p:spPr>
        <p:txBody>
          <a:bodyPr>
            <a:spAutoFit/>
          </a:bodyPr>
          <a:lstStyle/>
          <a:p>
            <a:pPr algn="ctr"/>
            <a:r>
              <a:rPr lang="en-US" altLang="en-US" b="1"/>
              <a:t>Telangana</a:t>
            </a:r>
          </a:p>
        </p:txBody>
      </p:sp>
      <p:sp>
        <p:nvSpPr>
          <p:cNvPr id="114694" name="TextBox 5"/>
          <p:cNvSpPr txBox="1">
            <a:spLocks noChangeArrowheads="1"/>
          </p:cNvSpPr>
          <p:nvPr/>
        </p:nvSpPr>
        <p:spPr bwMode="auto">
          <a:xfrm>
            <a:off x="5791200" y="4800600"/>
            <a:ext cx="2667000" cy="369888"/>
          </a:xfrm>
          <a:prstGeom prst="rect">
            <a:avLst/>
          </a:prstGeom>
          <a:noFill/>
          <a:ln w="9525">
            <a:noFill/>
            <a:miter lim="800000"/>
            <a:headEnd/>
            <a:tailEnd/>
          </a:ln>
        </p:spPr>
        <p:txBody>
          <a:bodyPr>
            <a:spAutoFit/>
          </a:bodyPr>
          <a:lstStyle/>
          <a:p>
            <a:pPr algn="ctr"/>
            <a:r>
              <a:rPr lang="en-US" altLang="en-US" b="1"/>
              <a:t>Mizoram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Status of job card verification</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Autofit/>
          </a:bodyPr>
          <a:lstStyle/>
          <a:p>
            <a:pPr eaLnBrk="1" fontAlgn="auto" hangingPunct="1">
              <a:spcAft>
                <a:spcPts val="0"/>
              </a:spcAft>
              <a:defRPr/>
            </a:pPr>
            <a:r>
              <a:rPr lang="en-US" altLang="en-US" sz="2800" dirty="0">
                <a:solidFill>
                  <a:srgbClr val="C00000"/>
                </a:solidFill>
                <a:latin typeface="Century Schoolbook" pitchFamily="18" charset="0"/>
              </a:rPr>
              <a:t>Status of Job-card verification/ </a:t>
            </a:r>
            <a:r>
              <a:rPr lang="en-US" altLang="en-US" sz="2800" dirty="0" err="1">
                <a:solidFill>
                  <a:srgbClr val="C00000"/>
                </a:solidFill>
                <a:latin typeface="Century Schoolbook" pitchFamily="18" charset="0"/>
              </a:rPr>
              <a:t>Updation</a:t>
            </a:r>
            <a:endParaRPr lang="en-US" altLang="en-US" sz="2800" dirty="0">
              <a:solidFill>
                <a:srgbClr val="C00000"/>
              </a:solidFill>
              <a:latin typeface="Century Schoolbook" pitchFamily="18" charset="0"/>
            </a:endParaRPr>
          </a:p>
        </p:txBody>
      </p:sp>
      <p:graphicFrame>
        <p:nvGraphicFramePr>
          <p:cNvPr id="4" name="Table 3"/>
          <p:cNvGraphicFramePr>
            <a:graphicFrameLocks noGrp="1"/>
          </p:cNvGraphicFramePr>
          <p:nvPr/>
        </p:nvGraphicFramePr>
        <p:xfrm>
          <a:off x="762000" y="457200"/>
          <a:ext cx="7772400" cy="6308725"/>
        </p:xfrm>
        <a:graphic>
          <a:graphicData uri="http://schemas.openxmlformats.org/drawingml/2006/table">
            <a:tbl>
              <a:tblPr/>
              <a:tblGrid>
                <a:gridCol w="649357">
                  <a:extLst>
                    <a:ext uri="{9D8B030D-6E8A-4147-A177-3AD203B41FA5}"/>
                  </a:extLst>
                </a:gridCol>
                <a:gridCol w="1704561">
                  <a:extLst>
                    <a:ext uri="{9D8B030D-6E8A-4147-A177-3AD203B41FA5}"/>
                  </a:extLst>
                </a:gridCol>
                <a:gridCol w="998882">
                  <a:extLst>
                    <a:ext uri="{9D8B030D-6E8A-4147-A177-3AD203B41FA5}"/>
                  </a:extLst>
                </a:gridCol>
                <a:gridCol w="990600">
                  <a:extLst>
                    <a:ext uri="{9D8B030D-6E8A-4147-A177-3AD203B41FA5}"/>
                  </a:extLst>
                </a:gridCol>
                <a:gridCol w="914400">
                  <a:extLst>
                    <a:ext uri="{9D8B030D-6E8A-4147-A177-3AD203B41FA5}"/>
                  </a:extLst>
                </a:gridCol>
                <a:gridCol w="990600">
                  <a:extLst>
                    <a:ext uri="{9D8B030D-6E8A-4147-A177-3AD203B41FA5}"/>
                  </a:extLst>
                </a:gridCol>
                <a:gridCol w="685800">
                  <a:extLst>
                    <a:ext uri="{9D8B030D-6E8A-4147-A177-3AD203B41FA5}"/>
                  </a:extLst>
                </a:gridCol>
                <a:gridCol w="838200">
                  <a:extLst>
                    <a:ext uri="{9D8B030D-6E8A-4147-A177-3AD203B41FA5}"/>
                  </a:extLst>
                </a:gridCol>
              </a:tblGrid>
              <a:tr h="350489">
                <a:tc rowSpan="2">
                  <a:txBody>
                    <a:bodyPr/>
                    <a:lstStyle/>
                    <a:p>
                      <a:pPr algn="ctr" fontAlgn="b"/>
                      <a:r>
                        <a:rPr lang="en-US" sz="1100" b="1" i="0" u="none" strike="noStrike">
                          <a:solidFill>
                            <a:srgbClr val="000000"/>
                          </a:solidFill>
                          <a:latin typeface="Verdana"/>
                        </a:rPr>
                        <a:t>S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latin typeface="Verdana"/>
                        </a:rPr>
                        <a:t>States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latin typeface="Verdana"/>
                        </a:rPr>
                        <a:t>Job Cards Issued (in lakh)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latin typeface="Verdana"/>
                        </a:rPr>
                        <a:t>Job Cards Verified (in lakh)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latin typeface="Verdana"/>
                        </a:rPr>
                        <a:t>% of Job Cards Verified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extLst>
              </a:tr>
              <a:tr h="175242">
                <a:tc vMerge="1">
                  <a:txBody>
                    <a:bodyPr/>
                    <a:lstStyle/>
                    <a:p>
                      <a:endParaRPr lang="en-US"/>
                    </a:p>
                  </a:txBody>
                  <a:tcPr/>
                </a:tc>
                <a:tc vMerge="1">
                  <a:txBody>
                    <a:bodyPr/>
                    <a:lstStyle/>
                    <a:p>
                      <a:endParaRPr lang="en-US"/>
                    </a:p>
                  </a:txBody>
                  <a:tcPr/>
                </a:tc>
                <a:tc>
                  <a:txBody>
                    <a:bodyPr/>
                    <a:lstStyle/>
                    <a:p>
                      <a:pPr algn="ctr" fontAlgn="b"/>
                      <a:r>
                        <a:rPr lang="en-US" sz="1100" b="1" i="0" u="none" strike="noStrike">
                          <a:solidFill>
                            <a:srgbClr val="000000"/>
                          </a:solidFill>
                          <a:latin typeface="Verdana"/>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Active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Active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Active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5815913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2783086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5778752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2781496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78080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71912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77811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71797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188033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186937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186911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186098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604660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595664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583758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576756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3187304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1985048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2956191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1907632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8019259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6978890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7403550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6680073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3529422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2886139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3284628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2717645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7770672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3764925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5892270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3540413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1175615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724170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1063275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670877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500130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453980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443053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416986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5979699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3952457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5002902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3515236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1048252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704115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807743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590756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5314332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2637703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4176410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2206529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9570498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5924958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7283818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4923487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4383428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2384236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3083214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1912787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6600"/>
                          </a:solidFill>
                          <a:latin typeface="Verdana"/>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210381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202829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158658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153974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5242">
                <a:tc>
                  <a:txBody>
                    <a:bodyPr/>
                    <a:lstStyle/>
                    <a:p>
                      <a:pPr algn="ctr" fontAlgn="b"/>
                      <a:r>
                        <a:rPr lang="en-US" sz="1100" b="0" i="0" u="none" strike="noStrike">
                          <a:solidFill>
                            <a:srgbClr val="000000"/>
                          </a:solidFill>
                          <a:latin typeface="Verdana"/>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1170584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914927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798511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664894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5242">
                <a:tc>
                  <a:txBody>
                    <a:bodyPr/>
                    <a:lstStyle/>
                    <a:p>
                      <a:pPr algn="ctr" fontAlgn="b"/>
                      <a:r>
                        <a:rPr lang="en-US" sz="1100" b="0" i="0" u="none" strike="noStrike">
                          <a:solidFill>
                            <a:srgbClr val="000000"/>
                          </a:solidFill>
                          <a:latin typeface="Verdan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12072643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8444943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7175827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5920393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5242">
                <a:tc>
                  <a:txBody>
                    <a:bodyPr/>
                    <a:lstStyle/>
                    <a:p>
                      <a:pPr algn="ctr" fontAlgn="b"/>
                      <a:r>
                        <a:rPr lang="en-US" sz="1100" b="0" i="0" u="none" strike="noStrike">
                          <a:solidFill>
                            <a:srgbClr val="000000"/>
                          </a:solidFill>
                          <a:latin typeface="Verdan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3392249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1063881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1343799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617514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5242">
                <a:tc>
                  <a:txBody>
                    <a:bodyPr/>
                    <a:lstStyle/>
                    <a:p>
                      <a:pPr algn="ctr" fontAlgn="b"/>
                      <a:r>
                        <a:rPr lang="en-US" sz="1100" b="0" i="0" u="none" strike="noStrike">
                          <a:solidFill>
                            <a:srgbClr val="000000"/>
                          </a:solidFill>
                          <a:latin typeface="Verdana"/>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828686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465601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409812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269204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5242">
                <a:tc>
                  <a:txBody>
                    <a:bodyPr/>
                    <a:lstStyle/>
                    <a:p>
                      <a:pPr algn="ctr" fontAlgn="b"/>
                      <a:r>
                        <a:rPr lang="en-US" sz="1100" b="0" i="0" u="none" strike="noStrike">
                          <a:solidFill>
                            <a:srgbClr val="000000"/>
                          </a:solidFill>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1241490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743160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650548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394979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75242">
                <a:tc>
                  <a:txBody>
                    <a:bodyPr/>
                    <a:lstStyle/>
                    <a:p>
                      <a:pPr algn="ctr" fontAlgn="b"/>
                      <a:r>
                        <a:rPr lang="en-US" sz="1100" b="0" i="0" u="none" strike="noStrike">
                          <a:solidFill>
                            <a:srgbClr val="000000"/>
                          </a:solidFill>
                          <a:latin typeface="Verdan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15325234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8232936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5335167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3190786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2452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7924076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2313831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1850695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866153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3835462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1979589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1124420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698297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6583443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3005113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1444284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1032596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34781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19580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69531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47020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14171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538862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518727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120377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118924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426184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424481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74136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74132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13694731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3869649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432354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336521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ctr" fontAlgn="b"/>
                      <a:r>
                        <a:rPr lang="en-US" sz="1100" b="0" i="0" u="none" strike="noStrike">
                          <a:solidFill>
                            <a:srgbClr val="000000"/>
                          </a:solidFill>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32277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10966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Verdana"/>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FF0000"/>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75242">
                <a:tc>
                  <a:txBody>
                    <a:bodyPr/>
                    <a:lstStyle/>
                    <a:p>
                      <a:pPr algn="l" fontAlgn="b"/>
                      <a:r>
                        <a:rPr lang="en-US" sz="1100" b="1" i="0" u="none" strike="noStrike">
                          <a:solidFill>
                            <a:srgbClr val="000000"/>
                          </a:solidFill>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Verdan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124557541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68292614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68967457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47055093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Verdana"/>
                        </a:rPr>
                        <a:t>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Verdana"/>
                        </a:rPr>
                        <a:t>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1" descr="WhatsApp Image 2016-11-10 at 3.56.28 PM.jpeg"/>
          <p:cNvPicPr>
            <a:picLocks noChangeAspect="1"/>
          </p:cNvPicPr>
          <p:nvPr/>
        </p:nvPicPr>
        <p:blipFill>
          <a:blip r:embed="rId2" cstate="email"/>
          <a:srcRect/>
          <a:stretch>
            <a:fillRect/>
          </a:stretch>
        </p:blipFill>
        <p:spPr bwMode="auto">
          <a:xfrm>
            <a:off x="0" y="0"/>
            <a:ext cx="9144000" cy="4800600"/>
          </a:xfrm>
          <a:prstGeom prst="rect">
            <a:avLst/>
          </a:prstGeom>
          <a:noFill/>
          <a:ln w="9525">
            <a:noFill/>
            <a:miter lim="800000"/>
            <a:headEnd/>
            <a:tailEnd/>
          </a:ln>
        </p:spPr>
      </p:pic>
      <p:pic>
        <p:nvPicPr>
          <p:cNvPr id="117763" name="Picture 2" descr="WhatsApp Image 2016-11-10 at 3.56.25 PM.jpeg"/>
          <p:cNvPicPr>
            <a:picLocks noChangeAspect="1"/>
          </p:cNvPicPr>
          <p:nvPr/>
        </p:nvPicPr>
        <p:blipFill>
          <a:blip r:embed="rId3" cstate="email"/>
          <a:srcRect/>
          <a:stretch>
            <a:fillRect/>
          </a:stretch>
        </p:blipFill>
        <p:spPr bwMode="auto">
          <a:xfrm>
            <a:off x="0" y="3514725"/>
            <a:ext cx="5943600" cy="3343275"/>
          </a:xfrm>
          <a:prstGeom prst="rect">
            <a:avLst/>
          </a:prstGeom>
          <a:noFill/>
          <a:ln w="9525">
            <a:noFill/>
            <a:miter lim="800000"/>
            <a:headEnd/>
            <a:tailEnd/>
          </a:ln>
        </p:spPr>
      </p:pic>
      <p:sp>
        <p:nvSpPr>
          <p:cNvPr id="117764" name="TextBox 3"/>
          <p:cNvSpPr txBox="1">
            <a:spLocks noChangeArrowheads="1"/>
          </p:cNvSpPr>
          <p:nvPr/>
        </p:nvSpPr>
        <p:spPr bwMode="auto">
          <a:xfrm>
            <a:off x="6172200" y="5105400"/>
            <a:ext cx="2971800" cy="1200150"/>
          </a:xfrm>
          <a:prstGeom prst="rect">
            <a:avLst/>
          </a:prstGeom>
          <a:noFill/>
          <a:ln w="9525">
            <a:noFill/>
            <a:miter lim="800000"/>
            <a:headEnd/>
            <a:tailEnd/>
          </a:ln>
        </p:spPr>
        <p:txBody>
          <a:bodyPr>
            <a:spAutoFit/>
          </a:bodyPr>
          <a:lstStyle/>
          <a:p>
            <a:r>
              <a:rPr lang="en-US" altLang="en-US" sz="2400" b="1"/>
              <a:t>Job-card verification</a:t>
            </a:r>
          </a:p>
          <a:p>
            <a:r>
              <a:rPr lang="en-US" altLang="en-US" sz="2400" b="1"/>
              <a:t>Sivasagar, Assam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Adoption of </a:t>
            </a:r>
            <a:br>
              <a:rPr lang="en-US" sz="8000" i="1" dirty="0">
                <a:solidFill>
                  <a:schemeClr val="accent2">
                    <a:lumMod val="50000"/>
                  </a:schemeClr>
                </a:solidFill>
                <a:latin typeface="Californian FB" pitchFamily="18" charset="0"/>
              </a:rPr>
            </a:br>
            <a:r>
              <a:rPr lang="en-US" sz="8000" i="1" dirty="0">
                <a:solidFill>
                  <a:schemeClr val="accent2">
                    <a:lumMod val="50000"/>
                  </a:schemeClr>
                </a:solidFill>
                <a:latin typeface="Californian FB" pitchFamily="18" charset="0"/>
              </a:rPr>
              <a:t>7 Registers</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533400"/>
          </a:xfrm>
          <a:solidFill>
            <a:schemeClr val="bg2">
              <a:lumMod val="90000"/>
            </a:schemeClr>
          </a:solidFill>
        </p:spPr>
        <p:txBody>
          <a:bodyPr rtlCol="0" anchor="t">
            <a:normAutofit fontScale="90000"/>
          </a:bodyPr>
          <a:lstStyle/>
          <a:p>
            <a:pPr eaLnBrk="1" fontAlgn="auto" hangingPunct="1">
              <a:spcAft>
                <a:spcPts val="0"/>
              </a:spcAft>
              <a:defRPr/>
            </a:pPr>
            <a:r>
              <a:rPr lang="en-US" altLang="en-US" sz="3200" dirty="0">
                <a:solidFill>
                  <a:srgbClr val="C00000"/>
                </a:solidFill>
                <a:latin typeface="Century Schoolbook" pitchFamily="18" charset="0"/>
              </a:rPr>
              <a:t>Adoption of 7 Registers</a:t>
            </a:r>
          </a:p>
        </p:txBody>
      </p:sp>
      <p:sp>
        <p:nvSpPr>
          <p:cNvPr id="119809" name="Rectangle 1"/>
          <p:cNvSpPr>
            <a:spLocks noChangeArrowheads="1"/>
          </p:cNvSpPr>
          <p:nvPr/>
        </p:nvSpPr>
        <p:spPr bwMode="auto">
          <a:xfrm>
            <a:off x="0" y="4233863"/>
            <a:ext cx="9144000" cy="2676525"/>
          </a:xfrm>
          <a:prstGeom prst="rect">
            <a:avLst/>
          </a:prstGeom>
          <a:noFill/>
          <a:ln w="9525" cap="flat" cmpd="sng" algn="ctr">
            <a:noFill/>
            <a:prstDash val="solid"/>
            <a:miter lim="800000"/>
            <a:headEnd/>
            <a:tailEnd/>
          </a:ln>
          <a:effectLst/>
        </p:spPr>
        <p:txBody>
          <a:bodyPr anchor="ctr">
            <a:spAutoFit/>
          </a:bodyPr>
          <a:lstStyle/>
          <a:p>
            <a:pPr marL="338138" indent="-338138" algn="just">
              <a:spcBef>
                <a:spcPts val="600"/>
              </a:spcBef>
              <a:spcAft>
                <a:spcPts val="0"/>
              </a:spcAft>
              <a:buFont typeface="Arial" pitchFamily="34" charset="0"/>
              <a:buChar char="•"/>
              <a:defRPr/>
            </a:pPr>
            <a:r>
              <a:rPr lang="en-US" sz="2800" dirty="0">
                <a:latin typeface="+mn-lt"/>
                <a:ea typeface="Calibri" pitchFamily="34" charset="0"/>
                <a:cs typeface="+mn-cs"/>
              </a:rPr>
              <a:t>As a good governance initiative the Registers to be maintained under MGNREGS at the GP level has been reduced to 7 from an average of 22 Registers, in consultation and agreement with the States. States have been requested to maintain Register in new format by 31st December, 2016. </a:t>
            </a:r>
          </a:p>
        </p:txBody>
      </p:sp>
      <p:pic>
        <p:nvPicPr>
          <p:cNvPr id="119812" name="Picture 1"/>
          <p:cNvPicPr>
            <a:picLocks noChangeAspect="1" noChangeArrowheads="1"/>
          </p:cNvPicPr>
          <p:nvPr/>
        </p:nvPicPr>
        <p:blipFill>
          <a:blip r:embed="rId2"/>
          <a:srcRect/>
          <a:stretch>
            <a:fillRect/>
          </a:stretch>
        </p:blipFill>
        <p:spPr bwMode="auto">
          <a:xfrm>
            <a:off x="228600" y="533400"/>
            <a:ext cx="7010400" cy="3702050"/>
          </a:xfrm>
          <a:prstGeom prst="rect">
            <a:avLst/>
          </a:prstGeom>
          <a:noFill/>
          <a:ln w="9525" algn="ctr">
            <a:noFill/>
            <a:miter lim="800000"/>
            <a:headEnd/>
            <a:tailEnd/>
          </a:ln>
        </p:spPr>
      </p:pic>
      <p:sp>
        <p:nvSpPr>
          <p:cNvPr id="119813" name="TextBox 4"/>
          <p:cNvSpPr txBox="1">
            <a:spLocks noChangeArrowheads="1"/>
          </p:cNvSpPr>
          <p:nvPr/>
        </p:nvSpPr>
        <p:spPr bwMode="auto">
          <a:xfrm>
            <a:off x="7315200" y="1752600"/>
            <a:ext cx="1828800" cy="1200150"/>
          </a:xfrm>
          <a:prstGeom prst="rect">
            <a:avLst/>
          </a:prstGeom>
          <a:noFill/>
          <a:ln w="9525">
            <a:noFill/>
            <a:miter lim="800000"/>
            <a:headEnd/>
            <a:tailEnd/>
          </a:ln>
        </p:spPr>
        <p:txBody>
          <a:bodyPr>
            <a:spAutoFit/>
          </a:bodyPr>
          <a:lstStyle/>
          <a:p>
            <a:pPr algn="ctr"/>
            <a:r>
              <a:rPr lang="en-US" altLang="en-US" b="1"/>
              <a:t>Maintenance of 7 Registers in Dhamtari, Chhattisgarh</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609600"/>
          </a:xfrm>
          <a:solidFill>
            <a:schemeClr val="bg2">
              <a:lumMod val="90000"/>
            </a:schemeClr>
          </a:solidFill>
        </p:spPr>
        <p:txBody>
          <a:bodyPr rtlCol="0" anchor="t">
            <a:normAutofit/>
          </a:bodyPr>
          <a:lstStyle/>
          <a:p>
            <a:pPr eaLnBrk="1" fontAlgn="auto" hangingPunct="1">
              <a:spcAft>
                <a:spcPts val="0"/>
              </a:spcAft>
              <a:defRPr/>
            </a:pPr>
            <a:r>
              <a:rPr lang="en-US" altLang="en-US" sz="2900" dirty="0">
                <a:solidFill>
                  <a:srgbClr val="C00000"/>
                </a:solidFill>
                <a:latin typeface="Century Schoolbook" pitchFamily="18" charset="0"/>
              </a:rPr>
              <a:t>List of 7 Registers</a:t>
            </a:r>
            <a:endParaRPr lang="en-IN" altLang="en-US" sz="2900" dirty="0">
              <a:solidFill>
                <a:srgbClr val="C00000"/>
              </a:solidFill>
              <a:latin typeface="Century Schoolbook" pitchFamily="18" charset="0"/>
            </a:endParaRPr>
          </a:p>
        </p:txBody>
      </p:sp>
      <p:graphicFrame>
        <p:nvGraphicFramePr>
          <p:cNvPr id="10" name="Table 9"/>
          <p:cNvGraphicFramePr>
            <a:graphicFrameLocks noGrp="1"/>
          </p:cNvGraphicFramePr>
          <p:nvPr/>
        </p:nvGraphicFramePr>
        <p:xfrm>
          <a:off x="914400" y="914400"/>
          <a:ext cx="7315200" cy="4953000"/>
        </p:xfrm>
        <a:graphic>
          <a:graphicData uri="http://schemas.openxmlformats.org/drawingml/2006/table">
            <a:tbl>
              <a:tblPr/>
              <a:tblGrid>
                <a:gridCol w="1028951">
                  <a:extLst>
                    <a:ext uri="{9D8B030D-6E8A-4147-A177-3AD203B41FA5}"/>
                  </a:extLst>
                </a:gridCol>
                <a:gridCol w="6286249">
                  <a:extLst>
                    <a:ext uri="{9D8B030D-6E8A-4147-A177-3AD203B41FA5}"/>
                  </a:extLst>
                </a:gridCol>
              </a:tblGrid>
              <a:tr h="403613">
                <a:tc gridSpan="2">
                  <a:txBody>
                    <a:bodyPr/>
                    <a:lstStyle/>
                    <a:p>
                      <a:pPr algn="ctr" fontAlgn="b"/>
                      <a:endParaRPr lang="en-IN" sz="22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IN"/>
                    </a:p>
                  </a:txBody>
                  <a:tcPr/>
                </a:tc>
                <a:extLst>
                  <a:ext uri="{0D108BD9-81ED-4DB2-BD59-A6C34878D82A}"/>
                </a:extLst>
              </a:tr>
              <a:tr h="403613">
                <a:tc>
                  <a:txBody>
                    <a:bodyPr/>
                    <a:lstStyle/>
                    <a:p>
                      <a:pPr algn="ctr" fontAlgn="b"/>
                      <a:r>
                        <a:rPr lang="en-IN" sz="2200" b="0" i="0" u="none" strike="noStrike" dirty="0">
                          <a:solidFill>
                            <a:srgbClr val="000000"/>
                          </a:solidFill>
                          <a:effectLst/>
                          <a:latin typeface="Calibri" panose="020F0502020204030204" pitchFamily="34" charset="0"/>
                        </a:rPr>
                        <a:t>SN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IN" sz="2200" b="0" i="0" u="none" strike="noStrike" dirty="0">
                          <a:solidFill>
                            <a:srgbClr val="000000"/>
                          </a:solidFill>
                          <a:effectLst/>
                          <a:latin typeface="Calibri" panose="020F0502020204030204" pitchFamily="34" charset="0"/>
                        </a:rPr>
                        <a:t>Registers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extLst>
              </a:tr>
              <a:tr h="843746">
                <a:tc>
                  <a:txBody>
                    <a:bodyPr/>
                    <a:lstStyle/>
                    <a:p>
                      <a:pPr algn="ctr" fontAlgn="b"/>
                      <a:r>
                        <a:rPr lang="en-IN" sz="2200" b="1" i="0" u="none" strike="noStrike" dirty="0">
                          <a:solidFill>
                            <a:schemeClr val="tx1"/>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200" b="1" i="0" u="none" strike="noStrike" dirty="0">
                          <a:solidFill>
                            <a:schemeClr val="tx1"/>
                          </a:solidFill>
                          <a:effectLst/>
                          <a:latin typeface="Calibri" panose="020F0502020204030204" pitchFamily="34" charset="0"/>
                        </a:rPr>
                        <a:t>Register I- Job Card Application, Registration, Issue and Employment summary Register.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807142">
                <a:tc>
                  <a:txBody>
                    <a:bodyPr/>
                    <a:lstStyle/>
                    <a:p>
                      <a:pPr algn="ctr" fontAlgn="b"/>
                      <a:r>
                        <a:rPr lang="en-IN" sz="2200" b="1" i="0" u="none" strike="noStrike" dirty="0">
                          <a:solidFill>
                            <a:schemeClr val="tx1"/>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200" b="1" i="0" u="none" strike="noStrike" dirty="0">
                          <a:solidFill>
                            <a:schemeClr val="tx1"/>
                          </a:solidFill>
                          <a:effectLst/>
                          <a:latin typeface="Calibri" panose="020F0502020204030204" pitchFamily="34" charset="0"/>
                        </a:rPr>
                        <a:t>Register II- Gram </a:t>
                      </a:r>
                      <a:r>
                        <a:rPr lang="en-IN" sz="2200" b="1" i="0" u="none" strike="noStrike" dirty="0" err="1">
                          <a:solidFill>
                            <a:schemeClr val="tx1"/>
                          </a:solidFill>
                          <a:effectLst/>
                          <a:latin typeface="Calibri" panose="020F0502020204030204" pitchFamily="34" charset="0"/>
                        </a:rPr>
                        <a:t>Sabha</a:t>
                      </a:r>
                      <a:r>
                        <a:rPr lang="en-IN" sz="2200" b="1" i="0" u="none" strike="noStrike" dirty="0">
                          <a:solidFill>
                            <a:schemeClr val="tx1"/>
                          </a:solidFill>
                          <a:effectLst/>
                          <a:latin typeface="Calibri" panose="020F0502020204030204" pitchFamily="34" charset="0"/>
                        </a:rPr>
                        <a:t> Meetings, minutes, Shelf of Works and Social Audit Register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807142">
                <a:tc>
                  <a:txBody>
                    <a:bodyPr/>
                    <a:lstStyle/>
                    <a:p>
                      <a:pPr algn="ctr" fontAlgn="b"/>
                      <a:r>
                        <a:rPr lang="en-IN" sz="2200" b="1" i="0" u="none" strike="noStrike" dirty="0">
                          <a:solidFill>
                            <a:schemeClr val="tx1"/>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200" b="1" i="0" u="none" strike="noStrike" dirty="0">
                          <a:solidFill>
                            <a:schemeClr val="tx1"/>
                          </a:solidFill>
                          <a:effectLst/>
                          <a:latin typeface="Calibri" panose="020F0502020204030204" pitchFamily="34" charset="0"/>
                        </a:rPr>
                        <a:t>Register III- Demand, Allocation of Works to Payments of Wages Register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03613">
                <a:tc>
                  <a:txBody>
                    <a:bodyPr/>
                    <a:lstStyle/>
                    <a:p>
                      <a:pPr algn="ctr" fontAlgn="b"/>
                      <a:r>
                        <a:rPr lang="en-IN" sz="2200" b="1" i="0" u="none" strike="noStrike" dirty="0">
                          <a:solidFill>
                            <a:schemeClr val="tx1"/>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200" b="1" i="0" u="none" strike="noStrike" dirty="0">
                          <a:solidFill>
                            <a:schemeClr val="tx1"/>
                          </a:solidFill>
                          <a:effectLst/>
                          <a:latin typeface="Calibri" panose="020F0502020204030204" pitchFamily="34" charset="0"/>
                        </a:rPr>
                        <a:t>Register IV- Works Register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03613">
                <a:tc>
                  <a:txBody>
                    <a:bodyPr/>
                    <a:lstStyle/>
                    <a:p>
                      <a:pPr algn="ctr" fontAlgn="b"/>
                      <a:r>
                        <a:rPr lang="en-IN" sz="2200" b="1" i="0" u="none" strike="noStrike" dirty="0">
                          <a:solidFill>
                            <a:schemeClr val="tx1"/>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200" b="1" i="0" u="none" strike="noStrike" dirty="0">
                          <a:solidFill>
                            <a:schemeClr val="tx1"/>
                          </a:solidFill>
                          <a:effectLst/>
                          <a:latin typeface="Calibri" panose="020F0502020204030204" pitchFamily="34" charset="0"/>
                        </a:rPr>
                        <a:t>Register V – Assets Register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40259">
                <a:tc>
                  <a:txBody>
                    <a:bodyPr/>
                    <a:lstStyle/>
                    <a:p>
                      <a:pPr algn="ctr" fontAlgn="b"/>
                      <a:r>
                        <a:rPr lang="en-IN" sz="2200" b="1" i="0" u="none" strike="noStrike" dirty="0">
                          <a:solidFill>
                            <a:schemeClr val="tx1"/>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2400" b="1" i="0" u="none" strike="noStrike" dirty="0">
                          <a:solidFill>
                            <a:schemeClr val="tx1"/>
                          </a:solidFill>
                          <a:effectLst/>
                          <a:latin typeface="Calibri" panose="020F0502020204030204" pitchFamily="34" charset="0"/>
                        </a:rPr>
                        <a:t>Register VI- Complaint Register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440259">
                <a:tc>
                  <a:txBody>
                    <a:bodyPr/>
                    <a:lstStyle/>
                    <a:p>
                      <a:pPr algn="ctr" fontAlgn="b"/>
                      <a:r>
                        <a:rPr lang="en-IN" sz="2200" b="1" i="0" u="none" strike="noStrike" dirty="0">
                          <a:solidFill>
                            <a:schemeClr val="tx1"/>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2400" b="1" i="0" u="none" strike="noStrike" dirty="0">
                          <a:solidFill>
                            <a:schemeClr val="tx1"/>
                          </a:solidFill>
                          <a:effectLst/>
                          <a:latin typeface="Calibri" panose="020F0502020204030204" pitchFamily="34" charset="0"/>
                        </a:rPr>
                        <a:t>Register VII-Material Register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rmAutofit fontScale="90000"/>
          </a:bodyPr>
          <a:lstStyle/>
          <a:p>
            <a:pPr eaLnBrk="1" fontAlgn="auto" hangingPunct="1">
              <a:spcAft>
                <a:spcPts val="0"/>
              </a:spcAft>
              <a:defRPr/>
            </a:pPr>
            <a:r>
              <a:rPr lang="en-US" altLang="en-US" sz="3200" dirty="0">
                <a:solidFill>
                  <a:srgbClr val="C00000"/>
                </a:solidFill>
                <a:latin typeface="Century Schoolbook" pitchFamily="18" charset="0"/>
              </a:rPr>
              <a:t>Status of Adoption of 7 Registers</a:t>
            </a:r>
          </a:p>
        </p:txBody>
      </p:sp>
      <p:graphicFrame>
        <p:nvGraphicFramePr>
          <p:cNvPr id="4" name="Table 3"/>
          <p:cNvGraphicFramePr>
            <a:graphicFrameLocks noGrp="1"/>
          </p:cNvGraphicFramePr>
          <p:nvPr/>
        </p:nvGraphicFramePr>
        <p:xfrm>
          <a:off x="1295400" y="457200"/>
          <a:ext cx="6629400" cy="6384925"/>
        </p:xfrm>
        <a:graphic>
          <a:graphicData uri="http://schemas.openxmlformats.org/drawingml/2006/table">
            <a:tbl>
              <a:tblPr/>
              <a:tblGrid>
                <a:gridCol w="615027">
                  <a:extLst>
                    <a:ext uri="{9D8B030D-6E8A-4147-A177-3AD203B41FA5}"/>
                  </a:extLst>
                </a:gridCol>
                <a:gridCol w="1975773">
                  <a:extLst>
                    <a:ext uri="{9D8B030D-6E8A-4147-A177-3AD203B41FA5}"/>
                  </a:extLst>
                </a:gridCol>
                <a:gridCol w="990600">
                  <a:extLst>
                    <a:ext uri="{9D8B030D-6E8A-4147-A177-3AD203B41FA5}"/>
                  </a:extLst>
                </a:gridCol>
                <a:gridCol w="1981200">
                  <a:extLst>
                    <a:ext uri="{9D8B030D-6E8A-4147-A177-3AD203B41FA5}"/>
                  </a:extLst>
                </a:gridCol>
                <a:gridCol w="1066800">
                  <a:extLst>
                    <a:ext uri="{9D8B030D-6E8A-4147-A177-3AD203B41FA5}"/>
                  </a:extLst>
                </a:gridCol>
              </a:tblGrid>
              <a:tr h="350364">
                <a:tc>
                  <a:txBody>
                    <a:bodyPr/>
                    <a:lstStyle/>
                    <a:p>
                      <a:pPr algn="ctr" fontAlgn="b"/>
                      <a:r>
                        <a:rPr lang="en-US" sz="1100" b="1" i="0" u="none" strike="noStrike">
                          <a:solidFill>
                            <a:srgbClr val="000000"/>
                          </a:solidFill>
                          <a:latin typeface="Verdana"/>
                        </a:rPr>
                        <a:t>S 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States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Total GPs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GPs where Seven Registers maintained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Verdana"/>
                        </a:rPr>
                        <a:t>Percentage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dirty="0">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10971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10971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dirty="0">
                          <a:solidFill>
                            <a:srgbClr val="000000"/>
                          </a:solidFill>
                          <a:latin typeface="Verdan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MIZORAM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ODISHA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SIKKIM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TAMIL NADU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12524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12524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GUJARAT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14348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13473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JAMMU AND KASHMIR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4206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3905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NAGALAND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1207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4414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3864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5444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TRIPURA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6600"/>
                          </a:solidFill>
                          <a:latin typeface="Calibri"/>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TELANGANA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8831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13104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10221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9894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7531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7985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5700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LAKSHADWEEP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22828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14417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1022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3347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HIMACHAL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3251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1671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182865">
                <a:tc>
                  <a:txBody>
                    <a:bodyPr/>
                    <a:lstStyle/>
                    <a:p>
                      <a:pPr algn="ctr" fontAlgn="b"/>
                      <a:r>
                        <a:rPr lang="en-US" sz="1200" b="0" i="0" u="none" strike="noStrike">
                          <a:solidFill>
                            <a:srgbClr val="000000"/>
                          </a:solidFill>
                          <a:latin typeface="Verdan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ASSAM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2644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UTTAR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59150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26228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8529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6259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FF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MAHARASHTRA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28719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3151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13084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ANDAMAN AND NICOBAR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PUDUCHERRY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Verdan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Verdan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FF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182865">
                <a:tc>
                  <a:txBody>
                    <a:bodyPr/>
                    <a:lstStyle/>
                    <a:p>
                      <a:pPr algn="ctr" fontAlgn="b"/>
                      <a:r>
                        <a:rPr lang="en-US" sz="1200" b="0" i="0" u="none" strike="noStrike">
                          <a:solidFill>
                            <a:srgbClr val="000000"/>
                          </a:solidFill>
                          <a:latin typeface="Verdan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Verdan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Verdana"/>
                        </a:rPr>
                        <a:t>262440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Verdana"/>
                        </a:rPr>
                        <a:t>144639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nl-NL" sz="8000" i="1" dirty="0">
                <a:solidFill>
                  <a:schemeClr val="accent2">
                    <a:lumMod val="50000"/>
                  </a:schemeClr>
                </a:solidFill>
                <a:latin typeface="Californian FB" pitchFamily="18" charset="0"/>
              </a:rPr>
              <a:t>Social Audit</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9375" y="457200"/>
          <a:ext cx="8759825" cy="6343650"/>
        </p:xfrm>
        <a:graphic>
          <a:graphicData uri="http://schemas.openxmlformats.org/drawingml/2006/table">
            <a:tbl>
              <a:tblPr>
                <a:tableStyleId>{5C22544A-7EE6-4342-B048-85BDC9FD1C3A}</a:tableStyleId>
              </a:tblPr>
              <a:tblGrid>
                <a:gridCol w="744079">
                  <a:extLst>
                    <a:ext uri="{9D8B030D-6E8A-4147-A177-3AD203B41FA5}"/>
                  </a:extLst>
                </a:gridCol>
                <a:gridCol w="2249144">
                  <a:extLst>
                    <a:ext uri="{9D8B030D-6E8A-4147-A177-3AD203B41FA5}"/>
                  </a:extLst>
                </a:gridCol>
                <a:gridCol w="1335960">
                  <a:extLst>
                    <a:ext uri="{9D8B030D-6E8A-4147-A177-3AD203B41FA5}"/>
                  </a:extLst>
                </a:gridCol>
                <a:gridCol w="1386687">
                  <a:extLst>
                    <a:ext uri="{9D8B030D-6E8A-4147-A177-3AD203B41FA5}"/>
                  </a:extLst>
                </a:gridCol>
                <a:gridCol w="1521978">
                  <a:extLst>
                    <a:ext uri="{9D8B030D-6E8A-4147-A177-3AD203B41FA5}"/>
                  </a:extLst>
                </a:gridCol>
                <a:gridCol w="1521978">
                  <a:extLst>
                    <a:ext uri="{9D8B030D-6E8A-4147-A177-3AD203B41FA5}"/>
                  </a:extLst>
                </a:gridCol>
              </a:tblGrid>
              <a:tr h="187786">
                <a:tc gridSpan="6">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Status of Resource Persons in Social Audit</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extLst>
              </a:tr>
              <a:tr h="182880">
                <a:tc rowSpan="2">
                  <a:txBody>
                    <a:bodyPr/>
                    <a:lstStyle/>
                    <a:p>
                      <a:pPr algn="ctr" fontAlgn="ctr"/>
                      <a:r>
                        <a:rPr lang="en-IN" sz="1200" b="1" u="none" strike="noStrike" dirty="0" err="1">
                          <a:effectLst/>
                          <a:latin typeface="Times New Roman" panose="02020603050405020304" pitchFamily="18" charset="0"/>
                          <a:cs typeface="Times New Roman" panose="02020603050405020304" pitchFamily="18" charset="0"/>
                        </a:rPr>
                        <a:t>S.No</a:t>
                      </a:r>
                      <a:r>
                        <a:rPr lang="en-IN" sz="1200" b="1" u="none" strike="noStrike" dirty="0">
                          <a:effectLst/>
                          <a:latin typeface="Times New Roman" panose="02020603050405020304" pitchFamily="18" charset="0"/>
                          <a:cs typeface="Times New Roman" panose="02020603050405020304" pitchFamily="18" charset="0"/>
                        </a:rPr>
                        <a:t>.</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States</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Target for 2016-17 [ Target (hired) ]</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extLst>
              </a:tr>
              <a:tr h="199099">
                <a:tc vMerge="1">
                  <a:txBody>
                    <a:bodyPr/>
                    <a:lstStyle/>
                    <a:p>
                      <a:endParaRPr lang="en-IN"/>
                    </a:p>
                  </a:txBody>
                  <a:tcPr/>
                </a:tc>
                <a:tc vMerge="1">
                  <a:txBody>
                    <a:bodyPr/>
                    <a:lstStyle/>
                    <a:p>
                      <a:endParaRPr lang="en-IN"/>
                    </a:p>
                  </a:txBody>
                  <a:tcPr/>
                </a:tc>
                <a:tc>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SRPs</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DRPs</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BRPs</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b="1" u="none" strike="noStrike" dirty="0">
                          <a:effectLst/>
                          <a:latin typeface="Times New Roman" panose="02020603050405020304" pitchFamily="18" charset="0"/>
                          <a:cs typeface="Times New Roman" panose="02020603050405020304" pitchFamily="18" charset="0"/>
                        </a:rPr>
                        <a:t>Total</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effectLst/>
                          <a:latin typeface="Times New Roman" panose="02020603050405020304" pitchFamily="18" charset="0"/>
                          <a:cs typeface="Times New Roman" panose="02020603050405020304" pitchFamily="18" charset="0"/>
                        </a:rPr>
                        <a:t>Andhra Pradesh</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7 (4)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73 (58)</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618 (569)</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698 (631)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effectLst/>
                          <a:latin typeface="Times New Roman" panose="02020603050405020304" pitchFamily="18" charset="0"/>
                          <a:cs typeface="Times New Roman" panose="02020603050405020304" pitchFamily="18" charset="0"/>
                        </a:rPr>
                        <a:t>Arunachal Pradesh</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20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72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Assam</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5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27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219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251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Bihar</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62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67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5</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effectLst/>
                          <a:latin typeface="Times New Roman" panose="02020603050405020304" pitchFamily="18" charset="0"/>
                          <a:cs typeface="Times New Roman" panose="02020603050405020304" pitchFamily="18" charset="0"/>
                        </a:rPr>
                        <a:t>Chhattisgarh</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 (6)</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88 (88)</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371 (371)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465 (465)</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6</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Gujarat</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 (2)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16 (11)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21 (13)</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7</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Haryana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8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8</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Himachal Pradesh</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 (1)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16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18 (1)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9</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Jammu &amp; Kashmir</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21 (21)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25 (21)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Jharkhand</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300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328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Karnataka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 (3)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32 (24)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176 (172)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214 (199)</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Kerala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37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300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340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Madhya Pradesh</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51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55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Maharashtra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 (3)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38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44 (3)</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15</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effectLst/>
                          <a:latin typeface="Times New Roman" panose="02020603050405020304" pitchFamily="18" charset="0"/>
                          <a:cs typeface="Times New Roman" panose="02020603050405020304" pitchFamily="18" charset="0"/>
                        </a:rPr>
                        <a:t>Manipur</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9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58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69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16</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Meghalaya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13 (13)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78 (78)</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95 (95)</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17</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Mizoram</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 (1)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 (5)</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60 (60)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66 (66)</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18</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Nagaland</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 (2)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24 (24)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0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26 (26)</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19</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Odisha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 (6)</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32 (32)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314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352 (38)</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Punjab</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11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15 (3)</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Rajasthan</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99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105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Sikkim</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 (5)</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22 (22)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18 (18)</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45 (45)</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Tamil Nadu</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6 (3)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31 (31)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770 (709)</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807 (743)</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Telangana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7 (7)</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52 (42)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442 (363)</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501 (412)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25</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Tripura</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 (1)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36 (21)</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116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154 (22)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26</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dirty="0">
                          <a:effectLst/>
                          <a:latin typeface="Times New Roman" panose="02020603050405020304" pitchFamily="18" charset="0"/>
                          <a:cs typeface="Times New Roman" panose="02020603050405020304" pitchFamily="18" charset="0"/>
                        </a:rPr>
                        <a:t>Uttar Pradesh</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15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103 (72)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821 (632)</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939 (704)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27</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Uttrakhand</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2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7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0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9 (0)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28</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West Bengal</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4 (4)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128 (124)</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a:effectLst/>
                          <a:latin typeface="Times New Roman" panose="02020603050405020304" pitchFamily="18" charset="0"/>
                          <a:cs typeface="Times New Roman" panose="02020603050405020304" pitchFamily="18" charset="0"/>
                        </a:rPr>
                        <a:t>0 (0)</a:t>
                      </a:r>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u="none" strike="noStrike" dirty="0">
                          <a:effectLst/>
                          <a:latin typeface="Times New Roman" panose="02020603050405020304" pitchFamily="18" charset="0"/>
                          <a:cs typeface="Times New Roman" panose="02020603050405020304" pitchFamily="18" charset="0"/>
                        </a:rPr>
                        <a:t>132 (128)</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199099">
                <a:tc>
                  <a:txBody>
                    <a:bodyPr/>
                    <a:lstStyle/>
                    <a:p>
                      <a:pPr algn="ctr" fontAlgn="b"/>
                      <a:r>
                        <a:rPr lang="en-IN" sz="1200" u="none" strike="noStrike">
                          <a:effectLst/>
                          <a:latin typeface="Times New Roman" panose="02020603050405020304" pitchFamily="18" charset="0"/>
                          <a:cs typeface="Times New Roman" panose="02020603050405020304" pitchFamily="18" charset="0"/>
                        </a:rPr>
                        <a:t> </a:t>
                      </a:r>
                      <a:endParaRPr lang="en-IN"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200" u="none" strike="noStrike">
                          <a:effectLst/>
                          <a:latin typeface="Times New Roman" panose="02020603050405020304" pitchFamily="18" charset="0"/>
                          <a:cs typeface="Times New Roman" panose="02020603050405020304" pitchFamily="18" charset="0"/>
                        </a:rPr>
                        <a:t>Total</a:t>
                      </a:r>
                      <a:endParaRPr lang="en-IN"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b="1" u="none" strike="noStrike" dirty="0">
                          <a:effectLst/>
                          <a:latin typeface="Times New Roman" panose="02020603050405020304" pitchFamily="18" charset="0"/>
                          <a:cs typeface="Times New Roman" panose="02020603050405020304" pitchFamily="18" charset="0"/>
                        </a:rPr>
                        <a:t>129 (55)</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b="1" u="none" strike="noStrike" dirty="0">
                          <a:effectLst/>
                          <a:latin typeface="Times New Roman" panose="02020603050405020304" pitchFamily="18" charset="0"/>
                          <a:cs typeface="Times New Roman" panose="02020603050405020304" pitchFamily="18" charset="0"/>
                        </a:rPr>
                        <a:t>1081 (588)</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b="1" u="none" strike="noStrike" dirty="0">
                          <a:effectLst/>
                          <a:latin typeface="Times New Roman" panose="02020603050405020304" pitchFamily="18" charset="0"/>
                          <a:cs typeface="Times New Roman" panose="02020603050405020304" pitchFamily="18" charset="0"/>
                        </a:rPr>
                        <a:t>4711 (2972)</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200" b="1" u="none" strike="noStrike" dirty="0">
                          <a:effectLst/>
                          <a:latin typeface="Times New Roman" panose="02020603050405020304" pitchFamily="18" charset="0"/>
                          <a:cs typeface="Times New Roman" panose="02020603050405020304" pitchFamily="18" charset="0"/>
                        </a:rPr>
                        <a:t>5921 (3615)</a:t>
                      </a:r>
                      <a:endParaRPr lang="en-IN"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3" name="Title 1"/>
          <p:cNvSpPr txBox="1">
            <a:spLocks/>
          </p:cNvSpPr>
          <p:nvPr/>
        </p:nvSpPr>
        <p:spPr>
          <a:xfrm>
            <a:off x="0" y="0"/>
            <a:ext cx="9144000" cy="457200"/>
          </a:xfrm>
          <a:prstGeom prst="rect">
            <a:avLst/>
          </a:prstGeom>
          <a:solidFill>
            <a:schemeClr val="bg2">
              <a:lumMod val="90000"/>
            </a:schemeClr>
          </a:solidFill>
        </p:spPr>
        <p:txBody>
          <a:bodyPr/>
          <a:lstStyle/>
          <a:p>
            <a:pPr algn="ctr" eaLnBrk="1" fontAlgn="auto" hangingPunct="1">
              <a:spcAft>
                <a:spcPts val="0"/>
              </a:spcAft>
              <a:defRPr/>
            </a:pPr>
            <a:r>
              <a:rPr lang="en-US" altLang="en-US" sz="2400" b="1">
                <a:solidFill>
                  <a:srgbClr val="C00000"/>
                </a:solidFill>
                <a:latin typeface="Century Schoolbook" pitchFamily="18" charset="0"/>
                <a:ea typeface="+mj-ea"/>
                <a:cs typeface="+mj-cs"/>
              </a:rPr>
              <a:t>Status of Social Audit</a:t>
            </a:r>
            <a:endParaRPr lang="en-US" altLang="en-US" sz="2400" b="1" dirty="0">
              <a:solidFill>
                <a:srgbClr val="C00000"/>
              </a:solidFill>
              <a:latin typeface="Century Schoolbook"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57200"/>
          </a:xfrm>
          <a:solidFill>
            <a:schemeClr val="bg2">
              <a:lumMod val="90000"/>
            </a:schemeClr>
          </a:solidFill>
        </p:spPr>
        <p:txBody>
          <a:bodyPr rtlCol="0" anchor="t">
            <a:normAutofit fontScale="90000"/>
          </a:bodyPr>
          <a:lstStyle/>
          <a:p>
            <a:pPr eaLnBrk="1" fontAlgn="auto" hangingPunct="1">
              <a:spcAft>
                <a:spcPts val="0"/>
              </a:spcAft>
              <a:defRPr/>
            </a:pPr>
            <a:r>
              <a:rPr lang="en-US" altLang="en-US" sz="3200" dirty="0">
                <a:solidFill>
                  <a:srgbClr val="C00000"/>
                </a:solidFill>
                <a:latin typeface="Century Schoolbook" pitchFamily="18" charset="0"/>
              </a:rPr>
              <a:t>GPs with no expenditure</a:t>
            </a:r>
          </a:p>
        </p:txBody>
      </p:sp>
      <p:pic>
        <p:nvPicPr>
          <p:cNvPr id="26627" name="Picture 2"/>
          <p:cNvPicPr>
            <a:picLocks noChangeAspect="1" noChangeArrowheads="1"/>
          </p:cNvPicPr>
          <p:nvPr/>
        </p:nvPicPr>
        <p:blipFill>
          <a:blip r:embed="rId2"/>
          <a:srcRect/>
          <a:stretch>
            <a:fillRect/>
          </a:stretch>
        </p:blipFill>
        <p:spPr bwMode="auto">
          <a:xfrm>
            <a:off x="914400" y="457200"/>
            <a:ext cx="7315200" cy="62960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66738"/>
          <a:ext cx="8562975" cy="4691062"/>
        </p:xfrm>
        <a:graphic>
          <a:graphicData uri="http://schemas.openxmlformats.org/drawingml/2006/table">
            <a:tbl>
              <a:tblPr>
                <a:tableStyleId>{5C22544A-7EE6-4342-B048-85BDC9FD1C3A}</a:tableStyleId>
              </a:tblPr>
              <a:tblGrid>
                <a:gridCol w="828456">
                  <a:extLst>
                    <a:ext uri="{9D8B030D-6E8A-4147-A177-3AD203B41FA5}"/>
                  </a:extLst>
                </a:gridCol>
                <a:gridCol w="2539008">
                  <a:extLst>
                    <a:ext uri="{9D8B030D-6E8A-4147-A177-3AD203B41FA5}"/>
                  </a:extLst>
                </a:gridCol>
                <a:gridCol w="1276091">
                  <a:extLst>
                    <a:ext uri="{9D8B030D-6E8A-4147-A177-3AD203B41FA5}"/>
                  </a:extLst>
                </a:gridCol>
                <a:gridCol w="1276091">
                  <a:extLst>
                    <a:ext uri="{9D8B030D-6E8A-4147-A177-3AD203B41FA5}"/>
                  </a:extLst>
                </a:gridCol>
                <a:gridCol w="1276091">
                  <a:extLst>
                    <a:ext uri="{9D8B030D-6E8A-4147-A177-3AD203B41FA5}"/>
                  </a:extLst>
                </a:gridCol>
                <a:gridCol w="1367239">
                  <a:extLst>
                    <a:ext uri="{9D8B030D-6E8A-4147-A177-3AD203B41FA5}"/>
                  </a:extLst>
                </a:gridCol>
              </a:tblGrid>
              <a:tr h="458680">
                <a:tc rowSpan="2">
                  <a:txBody>
                    <a:bodyPr/>
                    <a:lstStyle/>
                    <a:p>
                      <a:pPr algn="ctr" fontAlgn="ctr"/>
                      <a:r>
                        <a:rPr lang="en-IN" sz="1400" b="1" u="none" strike="noStrike" dirty="0" err="1">
                          <a:effectLst/>
                          <a:latin typeface="Times New Roman" panose="02020603050405020304" pitchFamily="18" charset="0"/>
                          <a:cs typeface="Times New Roman" panose="02020603050405020304" pitchFamily="18" charset="0"/>
                        </a:rPr>
                        <a:t>S.No</a:t>
                      </a:r>
                      <a:r>
                        <a:rPr lang="en-IN" sz="1400" b="1" u="none" strike="noStrike" dirty="0">
                          <a:effectLst/>
                          <a:latin typeface="Times New Roman" panose="02020603050405020304" pitchFamily="18" charset="0"/>
                          <a:cs typeface="Times New Roman" panose="02020603050405020304" pitchFamily="18" charset="0"/>
                        </a:rPr>
                        <a:t>.</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States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Number of Resource Persons trained as on 09th January, 2017</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extLst>
              </a:tr>
              <a:tr h="291887">
                <a:tc vMerge="1">
                  <a:txBody>
                    <a:bodyPr/>
                    <a:lstStyle/>
                    <a:p>
                      <a:endParaRPr lang="en-IN"/>
                    </a:p>
                  </a:txBody>
                  <a:tcPr/>
                </a:tc>
                <a:tc vMerge="1">
                  <a:txBody>
                    <a:bodyPr/>
                    <a:lstStyle/>
                    <a:p>
                      <a:endParaRPr lang="en-IN"/>
                    </a:p>
                  </a:txBody>
                  <a:tcPr/>
                </a:tc>
                <a:tc>
                  <a:txBody>
                    <a:bodyPr/>
                    <a:lstStyle/>
                    <a:p>
                      <a:pPr algn="ctr" fontAlgn="ctr"/>
                      <a:r>
                        <a:rPr lang="en-IN" sz="1400" b="1" u="none" strike="noStrike">
                          <a:effectLst/>
                          <a:latin typeface="Times New Roman" panose="02020603050405020304" pitchFamily="18" charset="0"/>
                          <a:cs typeface="Times New Roman" panose="02020603050405020304" pitchFamily="18" charset="0"/>
                        </a:rPr>
                        <a:t>SRPs</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400" b="1" u="none" strike="noStrike">
                          <a:effectLst/>
                          <a:latin typeface="Times New Roman" panose="02020603050405020304" pitchFamily="18" charset="0"/>
                          <a:cs typeface="Times New Roman" panose="02020603050405020304" pitchFamily="18" charset="0"/>
                        </a:rPr>
                        <a:t>DRPs</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BRPs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400" b="1" u="none" strike="noStrike" dirty="0">
                          <a:effectLst/>
                          <a:latin typeface="Times New Roman" panose="02020603050405020304" pitchFamily="18" charset="0"/>
                          <a:cs typeface="Times New Roman" panose="02020603050405020304" pitchFamily="18" charset="0"/>
                        </a:rPr>
                        <a:t>Total</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dirty="0">
                          <a:effectLst/>
                          <a:latin typeface="Times New Roman" panose="02020603050405020304" pitchFamily="18" charset="0"/>
                          <a:cs typeface="Times New Roman" panose="02020603050405020304" pitchFamily="18" charset="0"/>
                        </a:rPr>
                        <a:t>Andhra Pradesh</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0  (0%)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8  (11%)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72  (12%)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80  (11%)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dirty="0">
                          <a:effectLst/>
                          <a:latin typeface="Times New Roman" panose="02020603050405020304" pitchFamily="18" charset="0"/>
                          <a:cs typeface="Times New Roman" panose="02020603050405020304" pitchFamily="18" charset="0"/>
                        </a:rPr>
                        <a:t>Chhattisgarh</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0  (0%)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1  (1%)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39  (11%)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40  (9%)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dirty="0">
                          <a:effectLst/>
                          <a:latin typeface="Times New Roman" panose="02020603050405020304" pitchFamily="18" charset="0"/>
                          <a:cs typeface="Times New Roman" panose="02020603050405020304" pitchFamily="18" charset="0"/>
                        </a:rPr>
                        <a:t>Jharkhand</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  (0%)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0  (0%)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49  (16%)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49  (15%)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chemeClr val="dk1"/>
                          </a:solidFill>
                          <a:effectLst/>
                          <a:latin typeface="Times New Roman" panose="02020603050405020304" pitchFamily="18" charset="0"/>
                          <a:cs typeface="Times New Roman" panose="02020603050405020304" pitchFamily="18" charset="0"/>
                        </a:rPr>
                        <a:t>4</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Karnataka</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1  (17%)</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4  (13%)</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73  (41%)</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78  (36%)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chemeClr val="dk1"/>
                          </a:solidFill>
                          <a:effectLst/>
                          <a:latin typeface="Times New Roman" panose="02020603050405020304" pitchFamily="18" charset="0"/>
                          <a:cs typeface="Times New Roman" panose="02020603050405020304" pitchFamily="18" charset="0"/>
                        </a:rPr>
                        <a:t>5</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Meghalaya</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1  (25%)</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5  (38%)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29  (37%)</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35  (37%)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chemeClr val="dk1"/>
                          </a:solidFill>
                          <a:effectLst/>
                          <a:latin typeface="Times New Roman" panose="02020603050405020304" pitchFamily="18" charset="0"/>
                          <a:cs typeface="Times New Roman" panose="02020603050405020304" pitchFamily="18" charset="0"/>
                        </a:rPr>
                        <a:t>6</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Mizoram</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1  (100%)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27  (540%)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0  (0%)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28  (42%)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chemeClr val="dk1"/>
                          </a:solidFill>
                          <a:effectLst/>
                          <a:latin typeface="Times New Roman" panose="02020603050405020304" pitchFamily="18" charset="0"/>
                          <a:cs typeface="Times New Roman" panose="02020603050405020304" pitchFamily="18" charset="0"/>
                        </a:rPr>
                        <a:t>7</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Nagaland</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2  (100%)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24  (100%)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3 ( **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29  (112%)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Sikkim</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4  (80%)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19  (86%)</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17  (94%)</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40  (89%)</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Tamil Nadu</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9  (150%)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28  (90%)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324  (42%)</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361  (45%)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Telangana</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0  (0%)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4  (8%)</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76  (17%)</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80  (16%)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Tripura</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1  (50%)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20  (56%)</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0  (0%)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21  (14%)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Uttar Pradesh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0 (0%)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13 (13%)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161 (20%)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imes New Roman" panose="02020603050405020304" pitchFamily="18" charset="0"/>
                          <a:cs typeface="Times New Roman" panose="02020603050405020304" pitchFamily="18" charset="0"/>
                        </a:rPr>
                        <a:t>174 (19%)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b="0" i="0" u="none" strike="noStrike" dirty="0">
                          <a:solidFill>
                            <a:schemeClr val="dk1"/>
                          </a:solidFill>
                          <a:effectLst/>
                          <a:latin typeface="Times New Roman" panose="02020603050405020304" pitchFamily="18" charset="0"/>
                          <a:cs typeface="Times New Roman" panose="02020603050405020304" pitchFamily="18" charset="0"/>
                        </a:rPr>
                        <a:t>13</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dirty="0">
                          <a:effectLst/>
                          <a:latin typeface="Times New Roman" panose="02020603050405020304" pitchFamily="18" charset="0"/>
                          <a:cs typeface="Times New Roman" panose="02020603050405020304" pitchFamily="18" charset="0"/>
                        </a:rPr>
                        <a:t>West Bengal</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1  (25%)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0  (0%)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35 ( ** )</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36  (27%)</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281464">
                <a:tc>
                  <a:txBody>
                    <a:bodyPr/>
                    <a:lstStyle/>
                    <a:p>
                      <a:pPr algn="ctr" fontAlgn="b"/>
                      <a:r>
                        <a:rPr lang="en-IN" sz="1400" u="none" strike="noStrike">
                          <a:effectLst/>
                          <a:latin typeface="Times New Roman" panose="02020603050405020304" pitchFamily="18" charset="0"/>
                          <a:cs typeface="Times New Roman" panose="02020603050405020304" pitchFamily="18" charset="0"/>
                        </a:rPr>
                        <a:t> </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400" u="none" strike="noStrike">
                          <a:effectLst/>
                          <a:latin typeface="Times New Roman" panose="02020603050405020304" pitchFamily="18" charset="0"/>
                          <a:cs typeface="Times New Roman" panose="02020603050405020304" pitchFamily="18" charset="0"/>
                        </a:rPr>
                        <a:t>Total</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20  (16%)</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a:effectLst/>
                          <a:latin typeface="Times New Roman" panose="02020603050405020304" pitchFamily="18" charset="0"/>
                          <a:cs typeface="Times New Roman" panose="02020603050405020304" pitchFamily="18" charset="0"/>
                        </a:rPr>
                        <a:t>140  (13%)</a:t>
                      </a:r>
                      <a:endParaRPr lang="en-IN"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717  (15%)</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400" u="none" strike="noStrike" dirty="0">
                          <a:effectLst/>
                          <a:latin typeface="Times New Roman" panose="02020603050405020304" pitchFamily="18" charset="0"/>
                          <a:cs typeface="Times New Roman" panose="02020603050405020304" pitchFamily="18" charset="0"/>
                        </a:rPr>
                        <a:t>877  (15%)</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bl>
          </a:graphicData>
        </a:graphic>
      </p:graphicFrame>
      <p:sp>
        <p:nvSpPr>
          <p:cNvPr id="125046" name="TextBox 2"/>
          <p:cNvSpPr txBox="1">
            <a:spLocks noChangeArrowheads="1"/>
          </p:cNvSpPr>
          <p:nvPr/>
        </p:nvSpPr>
        <p:spPr bwMode="auto">
          <a:xfrm>
            <a:off x="228600" y="5303838"/>
            <a:ext cx="8686800" cy="369887"/>
          </a:xfrm>
          <a:prstGeom prst="rect">
            <a:avLst/>
          </a:prstGeom>
          <a:noFill/>
          <a:ln w="9525">
            <a:noFill/>
            <a:miter lim="800000"/>
            <a:headEnd/>
            <a:tailEnd/>
          </a:ln>
        </p:spPr>
        <p:txBody>
          <a:bodyPr>
            <a:spAutoFit/>
          </a:bodyPr>
          <a:lstStyle/>
          <a:p>
            <a:pPr algn="just" eaLnBrk="1" hangingPunct="1"/>
            <a:r>
              <a:rPr lang="en-IN" altLang="en-US" b="1"/>
              <a:t> </a:t>
            </a:r>
            <a:r>
              <a:rPr lang="en-IN" altLang="en-US" b="1">
                <a:latin typeface="Times New Roman" pitchFamily="18" charset="0"/>
                <a:cs typeface="Times New Roman" pitchFamily="18" charset="0"/>
              </a:rPr>
              <a:t>The States that have yet to begin the training are </a:t>
            </a:r>
            <a:r>
              <a:rPr lang="en-IN" altLang="en-US">
                <a:latin typeface="Times New Roman" pitchFamily="18" charset="0"/>
                <a:cs typeface="Times New Roman" pitchFamily="18" charset="0"/>
              </a:rPr>
              <a:t>: </a:t>
            </a:r>
          </a:p>
        </p:txBody>
      </p:sp>
      <p:sp>
        <p:nvSpPr>
          <p:cNvPr id="4" name="Title 1"/>
          <p:cNvSpPr txBox="1">
            <a:spLocks/>
          </p:cNvSpPr>
          <p:nvPr/>
        </p:nvSpPr>
        <p:spPr>
          <a:xfrm>
            <a:off x="0" y="0"/>
            <a:ext cx="9144000" cy="457200"/>
          </a:xfrm>
          <a:prstGeom prst="rect">
            <a:avLst/>
          </a:prstGeom>
          <a:solidFill>
            <a:schemeClr val="bg2">
              <a:lumMod val="90000"/>
            </a:schemeClr>
          </a:solidFill>
        </p:spPr>
        <p:txBody>
          <a:bodyPr/>
          <a:lstStyle/>
          <a:p>
            <a:pPr algn="ctr" eaLnBrk="1" fontAlgn="auto" hangingPunct="1">
              <a:spcAft>
                <a:spcPts val="0"/>
              </a:spcAft>
              <a:defRPr/>
            </a:pPr>
            <a:r>
              <a:rPr lang="en-US" altLang="en-US" sz="2400" b="1">
                <a:solidFill>
                  <a:srgbClr val="C00000"/>
                </a:solidFill>
                <a:latin typeface="Century Schoolbook" pitchFamily="18" charset="0"/>
                <a:ea typeface="+mj-ea"/>
                <a:cs typeface="+mj-cs"/>
              </a:rPr>
              <a:t>Status of Social Audit</a:t>
            </a:r>
            <a:endParaRPr lang="en-US" altLang="en-US" sz="2400" b="1" dirty="0">
              <a:solidFill>
                <a:srgbClr val="C00000"/>
              </a:solidFill>
              <a:latin typeface="Century Schoolbook" pitchFamily="18" charset="0"/>
              <a:ea typeface="+mj-ea"/>
              <a:cs typeface="+mj-cs"/>
            </a:endParaRPr>
          </a:p>
        </p:txBody>
      </p:sp>
      <p:sp>
        <p:nvSpPr>
          <p:cNvPr id="125048" name="Rectangle 4"/>
          <p:cNvSpPr>
            <a:spLocks noChangeArrowheads="1"/>
          </p:cNvSpPr>
          <p:nvPr/>
        </p:nvSpPr>
        <p:spPr bwMode="auto">
          <a:xfrm>
            <a:off x="0" y="5638800"/>
            <a:ext cx="9144000" cy="877888"/>
          </a:xfrm>
          <a:prstGeom prst="rect">
            <a:avLst/>
          </a:prstGeom>
          <a:noFill/>
          <a:ln w="9525">
            <a:noFill/>
            <a:miter lim="800000"/>
            <a:headEnd/>
            <a:tailEnd/>
          </a:ln>
        </p:spPr>
        <p:txBody>
          <a:bodyPr>
            <a:spAutoFit/>
          </a:bodyPr>
          <a:lstStyle/>
          <a:p>
            <a:pPr eaLnBrk="1" hangingPunct="1"/>
            <a:r>
              <a:rPr lang="en-US" altLang="en-US" sz="1700" i="1"/>
              <a:t>ARUNACHAL PRADESH, </a:t>
            </a:r>
            <a:r>
              <a:rPr lang="en-US" altLang="en-US" sz="1700" b="1" i="1"/>
              <a:t>ASSAM</a:t>
            </a:r>
            <a:r>
              <a:rPr lang="en-US" altLang="en-US" sz="1700" i="1"/>
              <a:t>, BIHAR, </a:t>
            </a:r>
            <a:r>
              <a:rPr lang="en-US" altLang="en-US" sz="1700" b="1" i="1"/>
              <a:t>GUJARAT</a:t>
            </a:r>
            <a:r>
              <a:rPr lang="en-US" altLang="en-US" sz="1700" i="1"/>
              <a:t> , HARYANA,  </a:t>
            </a:r>
            <a:r>
              <a:rPr lang="en-US" altLang="en-US" sz="1700" b="1" i="1"/>
              <a:t>HIMACHAL PRADESH </a:t>
            </a:r>
            <a:r>
              <a:rPr lang="en-US" altLang="en-US" sz="1700" i="1"/>
              <a:t>, JAMMU &amp;  KASHMIR, </a:t>
            </a:r>
            <a:r>
              <a:rPr lang="en-US" altLang="en-US" sz="1700" b="1" i="1"/>
              <a:t>KERALA</a:t>
            </a:r>
            <a:r>
              <a:rPr lang="en-US" altLang="en-US" sz="1700" i="1"/>
              <a:t>, MADHYA PRADESH , </a:t>
            </a:r>
            <a:r>
              <a:rPr lang="en-US" altLang="en-US" sz="1700" b="1" i="1"/>
              <a:t>MAHARASHTRA</a:t>
            </a:r>
            <a:r>
              <a:rPr lang="en-US" altLang="en-US" sz="1700" i="1"/>
              <a:t>, MANIPUR,  </a:t>
            </a:r>
            <a:r>
              <a:rPr lang="en-US" altLang="en-US" sz="1700" b="1" i="1"/>
              <a:t>ODISHA</a:t>
            </a:r>
            <a:r>
              <a:rPr lang="en-US" altLang="en-US" sz="1700" i="1"/>
              <a:t>, PANJAB, </a:t>
            </a:r>
            <a:r>
              <a:rPr lang="en-US" altLang="en-US" sz="1700" b="1" i="1"/>
              <a:t>RAJASTHAN</a:t>
            </a:r>
            <a:r>
              <a:rPr lang="en-US" altLang="en-US" sz="1700" i="1"/>
              <a:t> AND UTTARAKHAND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96900"/>
          </a:xfrm>
          <a:solidFill>
            <a:schemeClr val="bg2">
              <a:lumMod val="90000"/>
            </a:schemeClr>
          </a:solidFill>
        </p:spPr>
        <p:txBody>
          <a:bodyPr rtlCol="0" anchor="t">
            <a:noAutofit/>
          </a:bodyPr>
          <a:lstStyle/>
          <a:p>
            <a:pPr eaLnBrk="1" fontAlgn="auto" hangingPunct="1">
              <a:spcAft>
                <a:spcPts val="0"/>
              </a:spcAft>
              <a:defRPr/>
            </a:pPr>
            <a:r>
              <a:rPr lang="en-IN" altLang="en-US" sz="2400" b="1" dirty="0">
                <a:solidFill>
                  <a:srgbClr val="C00000"/>
                </a:solidFill>
                <a:latin typeface="Century Schoolbook" pitchFamily="18" charset="0"/>
              </a:rPr>
              <a:t>RECENT DEVELOPMENTS</a:t>
            </a:r>
          </a:p>
        </p:txBody>
      </p:sp>
      <p:sp>
        <p:nvSpPr>
          <p:cNvPr id="3" name="Subtitle 2"/>
          <p:cNvSpPr>
            <a:spLocks noGrp="1"/>
          </p:cNvSpPr>
          <p:nvPr>
            <p:ph type="subTitle" idx="1"/>
          </p:nvPr>
        </p:nvSpPr>
        <p:spPr>
          <a:xfrm>
            <a:off x="0" y="609600"/>
            <a:ext cx="8874125" cy="5856288"/>
          </a:xfrm>
        </p:spPr>
        <p:txBody>
          <a:bodyPr>
            <a:noAutofit/>
          </a:bodyPr>
          <a:lstStyle/>
          <a:p>
            <a:pPr marL="342900" indent="-342900" algn="just">
              <a:spcBef>
                <a:spcPts val="600"/>
              </a:spcBef>
              <a:spcAft>
                <a:spcPts val="600"/>
              </a:spcAft>
              <a:buFont typeface="Wingdings" panose="05000000000000000000" pitchFamily="2" charset="2"/>
              <a:buChar char="Ø"/>
              <a:defRPr/>
            </a:pPr>
            <a:r>
              <a:rPr lang="en-US" sz="2400" dirty="0">
                <a:solidFill>
                  <a:schemeClr val="tx1"/>
                </a:solidFill>
              </a:rPr>
              <a:t>The Ministry has introduced Auditing Standards that are based on recommendations of the Task Force to strengthen the process of social audits and ensure the compliance of Audit of Scheme Rules, 2011. These standards will reinforce the government’s efforts to </a:t>
            </a:r>
            <a:r>
              <a:rPr lang="en-US" sz="2400" dirty="0" err="1">
                <a:solidFill>
                  <a:schemeClr val="tx1"/>
                </a:solidFill>
              </a:rPr>
              <a:t>institutionalise</a:t>
            </a:r>
            <a:r>
              <a:rPr lang="en-US" sz="2400" dirty="0">
                <a:solidFill>
                  <a:schemeClr val="tx1"/>
                </a:solidFill>
              </a:rPr>
              <a:t> social audits in the states. An office Memorandum, L-11033/40/2016-RE-VII dated 19</a:t>
            </a:r>
            <a:r>
              <a:rPr lang="en-US" sz="2400" baseline="30000" dirty="0">
                <a:solidFill>
                  <a:schemeClr val="tx1"/>
                </a:solidFill>
              </a:rPr>
              <a:t>th</a:t>
            </a:r>
            <a:r>
              <a:rPr lang="en-US" sz="2400" dirty="0">
                <a:solidFill>
                  <a:schemeClr val="tx1"/>
                </a:solidFill>
              </a:rPr>
              <a:t> December 2016, with the Auditing Standards has been circulated among all the States. </a:t>
            </a:r>
          </a:p>
          <a:p>
            <a:pPr marL="342900" indent="-342900" algn="just">
              <a:spcBef>
                <a:spcPts val="600"/>
              </a:spcBef>
              <a:spcAft>
                <a:spcPts val="600"/>
              </a:spcAft>
              <a:buFont typeface="Wingdings" panose="05000000000000000000" pitchFamily="2" charset="2"/>
              <a:buChar char="Ø"/>
              <a:defRPr/>
            </a:pPr>
            <a:r>
              <a:rPr lang="en-US" sz="2400" dirty="0">
                <a:solidFill>
                  <a:schemeClr val="tx1"/>
                </a:solidFill>
              </a:rPr>
              <a:t>The Secretary, RD has also written to all state Chief Secretaries to lay emphasis on involvement of community cadre of SHG women in the process of Social Audits (DO-L-11033/40/2016-RE7 dated 2</a:t>
            </a:r>
            <a:r>
              <a:rPr lang="en-US" sz="2400" baseline="30000" dirty="0">
                <a:solidFill>
                  <a:schemeClr val="tx1"/>
                </a:solidFill>
              </a:rPr>
              <a:t>nd</a:t>
            </a:r>
            <a:r>
              <a:rPr lang="en-US" sz="2400" dirty="0">
                <a:solidFill>
                  <a:schemeClr val="tx1"/>
                </a:solidFill>
              </a:rPr>
              <a:t> January, 2017).</a:t>
            </a:r>
          </a:p>
          <a:p>
            <a:pPr marL="342900" indent="-342900" algn="just">
              <a:spcBef>
                <a:spcPts val="600"/>
              </a:spcBef>
              <a:spcAft>
                <a:spcPts val="600"/>
              </a:spcAft>
              <a:buFont typeface="Wingdings" panose="05000000000000000000" pitchFamily="2" charset="2"/>
              <a:buChar char="Ø"/>
              <a:defRPr/>
            </a:pPr>
            <a:r>
              <a:rPr lang="en-US" sz="2400" dirty="0">
                <a:solidFill>
                  <a:schemeClr val="tx1"/>
                </a:solidFill>
              </a:rPr>
              <a:t> Audit paras of C&amp;AG Report 8 on Mahatma Gandhi NREGA Audit of Scheme Rules 2011 have been circulated to the states vide communication </a:t>
            </a:r>
            <a:r>
              <a:rPr lang="en-US" sz="2400" dirty="0" err="1">
                <a:solidFill>
                  <a:schemeClr val="tx1"/>
                </a:solidFill>
              </a:rPr>
              <a:t>F.No</a:t>
            </a:r>
            <a:r>
              <a:rPr lang="en-US" sz="2400" dirty="0">
                <a:solidFill>
                  <a:schemeClr val="tx1"/>
                </a:solidFill>
              </a:rPr>
              <a:t> H-11013/4/2016- MGNREGA (VIII) dated 12</a:t>
            </a:r>
            <a:r>
              <a:rPr lang="en-US" sz="2400" baseline="30000" dirty="0">
                <a:solidFill>
                  <a:schemeClr val="tx1"/>
                </a:solidFill>
              </a:rPr>
              <a:t>th</a:t>
            </a:r>
            <a:r>
              <a:rPr lang="en-US" sz="2400" dirty="0">
                <a:solidFill>
                  <a:schemeClr val="tx1"/>
                </a:solidFill>
              </a:rPr>
              <a:t> January 2017. Responses are to be furnished by </a:t>
            </a:r>
            <a:r>
              <a:rPr lang="en-US" sz="2400" b="1" dirty="0">
                <a:solidFill>
                  <a:schemeClr val="tx1"/>
                </a:solidFill>
              </a:rPr>
              <a:t>10</a:t>
            </a:r>
            <a:r>
              <a:rPr lang="en-US" sz="2400" b="1" baseline="30000" dirty="0">
                <a:solidFill>
                  <a:schemeClr val="tx1"/>
                </a:solidFill>
              </a:rPr>
              <a:t>th</a:t>
            </a:r>
            <a:r>
              <a:rPr lang="en-US" sz="2400" b="1" dirty="0">
                <a:solidFill>
                  <a:schemeClr val="tx1"/>
                </a:solidFill>
              </a:rPr>
              <a:t> February 2017</a:t>
            </a:r>
          </a:p>
          <a:p>
            <a:pPr algn="just">
              <a:spcBef>
                <a:spcPts val="600"/>
              </a:spcBef>
              <a:spcAft>
                <a:spcPts val="600"/>
              </a:spcAft>
              <a:buFont typeface="Arial" panose="020B0604020202020204" pitchFamily="34" charset="0"/>
              <a:buNone/>
              <a:defRPr/>
            </a:pPr>
            <a:endParaRPr lang="en-US" sz="2400" dirty="0">
              <a:solidFill>
                <a:schemeClr val="tx1"/>
              </a:solidFill>
            </a:endParaRPr>
          </a:p>
          <a:p>
            <a:pPr algn="just">
              <a:spcBef>
                <a:spcPts val="600"/>
              </a:spcBef>
              <a:spcAft>
                <a:spcPts val="600"/>
              </a:spcAft>
              <a:buFont typeface="Arial" panose="020B0604020202020204" pitchFamily="34" charset="0"/>
              <a:buNone/>
              <a:defRPr/>
            </a:pPr>
            <a:endParaRPr lang="en-IN" sz="2400" dirty="0">
              <a:solidFill>
                <a:schemeClr val="tx1"/>
              </a:solidFill>
            </a:endParaRPr>
          </a:p>
          <a:p>
            <a:pPr>
              <a:spcBef>
                <a:spcPts val="600"/>
              </a:spcBef>
              <a:spcAft>
                <a:spcPts val="600"/>
              </a:spcAft>
              <a:buFont typeface="Arial" panose="020B0604020202020204" pitchFamily="34" charset="0"/>
              <a:buNone/>
              <a:defRPr/>
            </a:pPr>
            <a:r>
              <a:rPr lang="en-US" sz="2400" dirty="0">
                <a:solidFill>
                  <a:schemeClr val="tx1"/>
                </a:solidFill>
              </a:rPr>
              <a:t> </a:t>
            </a:r>
            <a:endParaRPr lang="en-IN" sz="2400" dirty="0">
              <a:solidFill>
                <a:schemeClr val="tx1"/>
              </a:solidFill>
            </a:endParaRPr>
          </a:p>
          <a:p>
            <a:pPr marL="342900" indent="-342900" algn="just">
              <a:spcBef>
                <a:spcPts val="600"/>
              </a:spcBef>
              <a:spcAft>
                <a:spcPts val="600"/>
              </a:spcAft>
              <a:buFont typeface="Wingdings" panose="05000000000000000000" pitchFamily="2" charset="2"/>
              <a:buChar char="Ø"/>
              <a:defRPr/>
            </a:pPr>
            <a:endParaRPr lang="en-IN" sz="2400" dirty="0">
              <a:solidFill>
                <a:schemeClr val="tx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1" descr="WhatsApp Image 2016-11-04 at 11.17.31 AM.jpeg"/>
          <p:cNvPicPr>
            <a:picLocks noChangeAspect="1"/>
          </p:cNvPicPr>
          <p:nvPr/>
        </p:nvPicPr>
        <p:blipFill>
          <a:blip r:embed="rId2" cstate="email"/>
          <a:srcRect/>
          <a:stretch>
            <a:fillRect/>
          </a:stretch>
        </p:blipFill>
        <p:spPr bwMode="auto">
          <a:xfrm>
            <a:off x="2362200" y="0"/>
            <a:ext cx="6781800" cy="3943350"/>
          </a:xfrm>
          <a:prstGeom prst="rect">
            <a:avLst/>
          </a:prstGeom>
          <a:noFill/>
          <a:ln w="9525">
            <a:noFill/>
            <a:miter lim="800000"/>
            <a:headEnd/>
            <a:tailEnd/>
          </a:ln>
        </p:spPr>
      </p:pic>
      <p:pic>
        <p:nvPicPr>
          <p:cNvPr id="126979" name="Picture 2" descr="WhatsApp Image 2016-11-04 at 12.28.57 PM.jpeg"/>
          <p:cNvPicPr>
            <a:picLocks noChangeAspect="1"/>
          </p:cNvPicPr>
          <p:nvPr/>
        </p:nvPicPr>
        <p:blipFill>
          <a:blip r:embed="rId3" cstate="email"/>
          <a:srcRect/>
          <a:stretch>
            <a:fillRect/>
          </a:stretch>
        </p:blipFill>
        <p:spPr bwMode="auto">
          <a:xfrm>
            <a:off x="0" y="3203575"/>
            <a:ext cx="4873625" cy="3654425"/>
          </a:xfrm>
          <a:prstGeom prst="rect">
            <a:avLst/>
          </a:prstGeom>
          <a:noFill/>
          <a:ln w="9525">
            <a:noFill/>
            <a:miter lim="800000"/>
            <a:headEnd/>
            <a:tailEnd/>
          </a:ln>
        </p:spPr>
      </p:pic>
      <p:sp>
        <p:nvSpPr>
          <p:cNvPr id="126980" name="TextBox 3"/>
          <p:cNvSpPr txBox="1">
            <a:spLocks noChangeArrowheads="1"/>
          </p:cNvSpPr>
          <p:nvPr/>
        </p:nvSpPr>
        <p:spPr bwMode="auto">
          <a:xfrm>
            <a:off x="0" y="533400"/>
            <a:ext cx="2133600" cy="1200150"/>
          </a:xfrm>
          <a:prstGeom prst="rect">
            <a:avLst/>
          </a:prstGeom>
          <a:noFill/>
          <a:ln w="9525">
            <a:noFill/>
            <a:miter lim="800000"/>
            <a:headEnd/>
            <a:tailEnd/>
          </a:ln>
        </p:spPr>
        <p:txBody>
          <a:bodyPr>
            <a:spAutoFit/>
          </a:bodyPr>
          <a:lstStyle/>
          <a:p>
            <a:pPr algn="ctr"/>
            <a:r>
              <a:rPr lang="en-US" altLang="en-US"/>
              <a:t>Social Audit Unit: training of District Resource Persons in  Mizoram </a:t>
            </a:r>
          </a:p>
        </p:txBody>
      </p:sp>
      <p:sp>
        <p:nvSpPr>
          <p:cNvPr id="126981" name="Rectangle 4"/>
          <p:cNvSpPr>
            <a:spLocks noChangeArrowheads="1"/>
          </p:cNvSpPr>
          <p:nvPr/>
        </p:nvSpPr>
        <p:spPr bwMode="auto">
          <a:xfrm>
            <a:off x="5638800" y="5029200"/>
            <a:ext cx="3124200" cy="923925"/>
          </a:xfrm>
          <a:prstGeom prst="rect">
            <a:avLst/>
          </a:prstGeom>
          <a:noFill/>
          <a:ln w="9525">
            <a:noFill/>
            <a:miter lim="800000"/>
            <a:headEnd/>
            <a:tailEnd/>
          </a:ln>
        </p:spPr>
        <p:txBody>
          <a:bodyPr>
            <a:spAutoFit/>
          </a:bodyPr>
          <a:lstStyle/>
          <a:p>
            <a:pPr algn="ctr"/>
            <a:r>
              <a:rPr lang="en-US" altLang="en-US"/>
              <a:t>Training under social audit capacity building plan started from today in Sikkim</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Barefoot Technicians (BFTs)</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chemeClr val="bg2">
              <a:lumMod val="90000"/>
            </a:schemeClr>
          </a:solidFill>
        </p:spPr>
        <p:txBody>
          <a:bodyPr rtlCol="0" anchor="t">
            <a:normAutofit fontScale="97500"/>
          </a:bodyPr>
          <a:lstStyle/>
          <a:p>
            <a:pPr eaLnBrk="1" fontAlgn="auto" hangingPunct="1">
              <a:spcAft>
                <a:spcPts val="0"/>
              </a:spcAft>
              <a:defRPr/>
            </a:pPr>
            <a:r>
              <a:rPr lang="en-US" altLang="en-US" sz="3000" dirty="0">
                <a:solidFill>
                  <a:srgbClr val="C00000"/>
                </a:solidFill>
                <a:latin typeface="Century Schoolbook" pitchFamily="18" charset="0"/>
              </a:rPr>
              <a:t>Status of Barefoot Technicians (BFTs)</a:t>
            </a:r>
          </a:p>
        </p:txBody>
      </p:sp>
      <p:graphicFrame>
        <p:nvGraphicFramePr>
          <p:cNvPr id="5" name="Table 4"/>
          <p:cNvGraphicFramePr>
            <a:graphicFrameLocks noGrp="1"/>
          </p:cNvGraphicFramePr>
          <p:nvPr/>
        </p:nvGraphicFramePr>
        <p:xfrm>
          <a:off x="533400" y="685800"/>
          <a:ext cx="8153400" cy="5791200"/>
        </p:xfrm>
        <a:graphic>
          <a:graphicData uri="http://schemas.openxmlformats.org/drawingml/2006/table">
            <a:tbl>
              <a:tblPr/>
              <a:tblGrid>
                <a:gridCol w="582385">
                  <a:extLst>
                    <a:ext uri="{9D8B030D-6E8A-4147-A177-3AD203B41FA5}"/>
                  </a:extLst>
                </a:gridCol>
                <a:gridCol w="1851688">
                  <a:extLst>
                    <a:ext uri="{9D8B030D-6E8A-4147-A177-3AD203B41FA5}"/>
                  </a:extLst>
                </a:gridCol>
                <a:gridCol w="1314102">
                  <a:extLst>
                    <a:ext uri="{9D8B030D-6E8A-4147-A177-3AD203B41FA5}"/>
                  </a:extLst>
                </a:gridCol>
                <a:gridCol w="1234459">
                  <a:extLst>
                    <a:ext uri="{9D8B030D-6E8A-4147-A177-3AD203B41FA5}"/>
                  </a:extLst>
                </a:gridCol>
                <a:gridCol w="1179704">
                  <a:extLst>
                    <a:ext uri="{9D8B030D-6E8A-4147-A177-3AD203B41FA5}"/>
                  </a:extLst>
                </a:gridCol>
                <a:gridCol w="895978">
                  <a:extLst>
                    <a:ext uri="{9D8B030D-6E8A-4147-A177-3AD203B41FA5}"/>
                  </a:extLst>
                </a:gridCol>
                <a:gridCol w="1095084">
                  <a:extLst>
                    <a:ext uri="{9D8B030D-6E8A-4147-A177-3AD203B41FA5}"/>
                  </a:extLst>
                </a:gridCol>
              </a:tblGrid>
              <a:tr h="609600">
                <a:tc>
                  <a:txBody>
                    <a:bodyPr/>
                    <a:lstStyle/>
                    <a:p>
                      <a:pPr algn="ctr" fontAlgn="t"/>
                      <a:r>
                        <a:rPr lang="en-US" sz="1800" b="1" i="0" u="none" strike="noStrike">
                          <a:solidFill>
                            <a:srgbClr val="000000"/>
                          </a:solidFill>
                          <a:latin typeface="Calibri"/>
                        </a:rPr>
                        <a:t>S No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States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BFT Target for 2016-17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BFTs under Training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BFT Trained  till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BFTs certified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BFTs Deployed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Andhra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Arunachal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Chhattisgarh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extLst>
              </a:tr>
              <a:tr h="304800">
                <a:tc>
                  <a:txBody>
                    <a:bodyPr/>
                    <a:lstStyle/>
                    <a:p>
                      <a:pPr algn="ctr" fontAlgn="t"/>
                      <a:r>
                        <a:rPr lang="en-US" sz="1800" b="0" i="0" u="none" strike="noStrike">
                          <a:solidFill>
                            <a:srgbClr val="000000"/>
                          </a:solidFill>
                          <a:latin typeface="Calibri"/>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Gujrat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Haryana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Jharkhand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extLst>
              </a:tr>
              <a:tr h="304800">
                <a:tc>
                  <a:txBody>
                    <a:bodyPr/>
                    <a:lstStyle/>
                    <a:p>
                      <a:pPr algn="ctr" fontAlgn="t"/>
                      <a:r>
                        <a:rPr lang="en-US" sz="1800" b="0" i="0" u="none" strike="noStrike" dirty="0">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Karnataka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Kerala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extLst>
              </a:tr>
              <a:tr h="304800">
                <a:tc>
                  <a:txBody>
                    <a:bodyPr/>
                    <a:lstStyle/>
                    <a:p>
                      <a:pPr algn="ctr" fontAlgn="t"/>
                      <a:r>
                        <a:rPr lang="en-US" sz="18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Madhya Pradesh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Manipur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Meghalaya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Punjab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Rajasthan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extLst>
              </a:tr>
              <a:tr h="304800">
                <a:tc>
                  <a:txBody>
                    <a:bodyPr/>
                    <a:lstStyle/>
                    <a:p>
                      <a:pPr algn="ctr" fontAlgn="t"/>
                      <a:r>
                        <a:rPr lang="en-US" sz="1800" b="0" i="0" u="none" strike="noStrike" dirty="0">
                          <a:solidFill>
                            <a:srgbClr val="000000"/>
                          </a:solidFill>
                          <a:latin typeface="Calibri"/>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Uttarakhand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ctr" fontAlgn="t"/>
                      <a:r>
                        <a:rPr lang="en-US" sz="1800" b="0" i="0" u="none" strike="noStrike" dirty="0">
                          <a:solidFill>
                            <a:srgbClr val="000000"/>
                          </a:solidFill>
                          <a:latin typeface="Calibri"/>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West Bengal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4800">
                <a:tc>
                  <a:txBody>
                    <a:bodyPr/>
                    <a:lstStyle/>
                    <a:p>
                      <a:pPr algn="l" fontAlgn="t"/>
                      <a:r>
                        <a:rPr lang="en-US" sz="1800" b="1" i="0" u="none" strike="noStrike" dirty="0">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6827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2342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1921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AutoShape 2" descr="blob:https://web.whatsapp.com/e4bbfe39-b64f-477e-a554-313c18c08f9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30051" name="AutoShape 4" descr="blob:https://web.whatsapp.com/e4bbfe39-b64f-477e-a554-313c18c08f9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30052" name="Picture 3" descr="WhatsApp Image 2016-11-10 at 3.53.03 PM.jpeg"/>
          <p:cNvPicPr>
            <a:picLocks noChangeAspect="1"/>
          </p:cNvPicPr>
          <p:nvPr/>
        </p:nvPicPr>
        <p:blipFill>
          <a:blip r:embed="rId2" cstate="email"/>
          <a:srcRect/>
          <a:stretch>
            <a:fillRect/>
          </a:stretch>
        </p:blipFill>
        <p:spPr bwMode="auto">
          <a:xfrm>
            <a:off x="3040063" y="3429000"/>
            <a:ext cx="6103937" cy="3429000"/>
          </a:xfrm>
          <a:prstGeom prst="rect">
            <a:avLst/>
          </a:prstGeom>
          <a:noFill/>
          <a:ln w="9525">
            <a:noFill/>
            <a:miter lim="800000"/>
            <a:headEnd/>
            <a:tailEnd/>
          </a:ln>
        </p:spPr>
      </p:pic>
      <p:pic>
        <p:nvPicPr>
          <p:cNvPr id="130053" name="Picture 4" descr="WhatsApp Image 2016-11-10 at 3.45.32 PM.jpeg"/>
          <p:cNvPicPr>
            <a:picLocks noChangeAspect="1"/>
          </p:cNvPicPr>
          <p:nvPr/>
        </p:nvPicPr>
        <p:blipFill>
          <a:blip r:embed="rId3" cstate="email"/>
          <a:srcRect/>
          <a:stretch>
            <a:fillRect/>
          </a:stretch>
        </p:blipFill>
        <p:spPr bwMode="auto">
          <a:xfrm>
            <a:off x="0" y="0"/>
            <a:ext cx="6019800" cy="3386138"/>
          </a:xfrm>
          <a:prstGeom prst="rect">
            <a:avLst/>
          </a:prstGeom>
          <a:noFill/>
          <a:ln w="9525">
            <a:noFill/>
            <a:miter lim="800000"/>
            <a:headEnd/>
            <a:tailEnd/>
          </a:ln>
        </p:spPr>
      </p:pic>
      <p:sp>
        <p:nvSpPr>
          <p:cNvPr id="130054" name="TextBox 5"/>
          <p:cNvSpPr txBox="1">
            <a:spLocks noChangeArrowheads="1"/>
          </p:cNvSpPr>
          <p:nvPr/>
        </p:nvSpPr>
        <p:spPr bwMode="auto">
          <a:xfrm>
            <a:off x="6553200" y="1066800"/>
            <a:ext cx="2286000" cy="1570038"/>
          </a:xfrm>
          <a:prstGeom prst="rect">
            <a:avLst/>
          </a:prstGeom>
          <a:noFill/>
          <a:ln w="9525">
            <a:noFill/>
            <a:miter lim="800000"/>
            <a:headEnd/>
            <a:tailEnd/>
          </a:ln>
        </p:spPr>
        <p:txBody>
          <a:bodyPr>
            <a:spAutoFit/>
          </a:bodyPr>
          <a:lstStyle/>
          <a:p>
            <a:pPr algn="ctr"/>
            <a:r>
              <a:rPr lang="en-US" altLang="en-US" sz="2400" b="1"/>
              <a:t>Training of BFTs</a:t>
            </a:r>
          </a:p>
          <a:p>
            <a:pPr algn="ctr"/>
            <a:r>
              <a:rPr lang="en-US" altLang="en-US" sz="2400" b="1"/>
              <a:t>In Samalkot, AP</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AutoShape 2" descr="blob:https://web.whatsapp.com/e4bbfe39-b64f-477e-a554-313c18c08f9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31075" name="AutoShape 4" descr="blob:https://web.whatsapp.com/e4bbfe39-b64f-477e-a554-313c18c08f99"/>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31076" name="Picture 6" descr="IMG_4216.JPG"/>
          <p:cNvPicPr>
            <a:picLocks noChangeAspect="1"/>
          </p:cNvPicPr>
          <p:nvPr/>
        </p:nvPicPr>
        <p:blipFill>
          <a:blip r:embed="rId2" cstate="email"/>
          <a:srcRect/>
          <a:stretch>
            <a:fillRect/>
          </a:stretch>
        </p:blipFill>
        <p:spPr bwMode="auto">
          <a:xfrm>
            <a:off x="0" y="0"/>
            <a:ext cx="5181600" cy="3276600"/>
          </a:xfrm>
          <a:prstGeom prst="rect">
            <a:avLst/>
          </a:prstGeom>
          <a:noFill/>
          <a:ln w="9525">
            <a:noFill/>
            <a:miter lim="800000"/>
            <a:headEnd/>
            <a:tailEnd/>
          </a:ln>
        </p:spPr>
      </p:pic>
      <p:pic>
        <p:nvPicPr>
          <p:cNvPr id="131077" name="Picture 7" descr="IMG-20160423-WA0007.jpg"/>
          <p:cNvPicPr>
            <a:picLocks noChangeAspect="1"/>
          </p:cNvPicPr>
          <p:nvPr/>
        </p:nvPicPr>
        <p:blipFill>
          <a:blip r:embed="rId3" cstate="email"/>
          <a:srcRect/>
          <a:stretch>
            <a:fillRect/>
          </a:stretch>
        </p:blipFill>
        <p:spPr bwMode="auto">
          <a:xfrm>
            <a:off x="0" y="3200400"/>
            <a:ext cx="6172200" cy="3471863"/>
          </a:xfrm>
          <a:prstGeom prst="rect">
            <a:avLst/>
          </a:prstGeom>
          <a:noFill/>
          <a:ln w="9525">
            <a:noFill/>
            <a:miter lim="800000"/>
            <a:headEnd/>
            <a:tailEnd/>
          </a:ln>
        </p:spPr>
      </p:pic>
      <p:pic>
        <p:nvPicPr>
          <p:cNvPr id="131078" name="Picture 8" descr="WP_20160319_12_01_34_Pro.jpg"/>
          <p:cNvPicPr>
            <a:picLocks noChangeAspect="1"/>
          </p:cNvPicPr>
          <p:nvPr/>
        </p:nvPicPr>
        <p:blipFill>
          <a:blip r:embed="rId4" cstate="email"/>
          <a:srcRect/>
          <a:stretch>
            <a:fillRect/>
          </a:stretch>
        </p:blipFill>
        <p:spPr bwMode="auto">
          <a:xfrm>
            <a:off x="4953000" y="1600200"/>
            <a:ext cx="47307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3505200"/>
          </a:xfrm>
        </p:spPr>
        <p:txBody>
          <a:bodyPr/>
          <a:lstStyle/>
          <a:p>
            <a:pPr>
              <a:defRPr/>
            </a:pPr>
            <a:r>
              <a:rPr lang="en-US" sz="8000" i="1" dirty="0">
                <a:solidFill>
                  <a:schemeClr val="accent2">
                    <a:lumMod val="50000"/>
                  </a:schemeClr>
                </a:solidFill>
                <a:latin typeface="Californian FB" pitchFamily="18" charset="0"/>
              </a:rPr>
              <a:t>Information Education and Communication</a:t>
            </a:r>
            <a:endParaRPr lang="en-IN" sz="8000" i="1" dirty="0">
              <a:solidFill>
                <a:schemeClr val="accent2">
                  <a:lumMod val="50000"/>
                </a:schemeClr>
              </a:solidFill>
              <a:latin typeface="Californian FB" pitchFamily="18"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568325"/>
          </a:xfrm>
          <a:solidFill>
            <a:schemeClr val="bg2">
              <a:lumMod val="90000"/>
            </a:schemeClr>
          </a:solidFill>
        </p:spPr>
        <p:txBody>
          <a:bodyPr rtlCol="0" anchor="t">
            <a:normAutofit fontScale="97500"/>
          </a:bodyPr>
          <a:lstStyle/>
          <a:p>
            <a:pPr eaLnBrk="1" fontAlgn="auto" hangingPunct="1">
              <a:spcAft>
                <a:spcPts val="0"/>
              </a:spcAft>
              <a:defRPr/>
            </a:pPr>
            <a:r>
              <a:rPr lang="en-US" altLang="en-US" sz="2900" dirty="0">
                <a:solidFill>
                  <a:srgbClr val="C00000"/>
                </a:solidFill>
                <a:latin typeface="Century Schoolbook" pitchFamily="18" charset="0"/>
                <a:sym typeface="Arial" panose="020B0604020202020204" pitchFamily="34" charset="0"/>
              </a:rPr>
              <a:t>Information display board</a:t>
            </a:r>
            <a:endParaRPr lang="en-IN" altLang="en-US" sz="2900" dirty="0">
              <a:solidFill>
                <a:srgbClr val="C00000"/>
              </a:solidFill>
              <a:latin typeface="Century Schoolbook" pitchFamily="18" charset="0"/>
              <a:sym typeface="Arial" panose="020B0604020202020204" pitchFamily="34" charset="0"/>
            </a:endParaRPr>
          </a:p>
        </p:txBody>
      </p:sp>
      <p:pic>
        <p:nvPicPr>
          <p:cNvPr id="133123" name="Picture 2"/>
          <p:cNvPicPr>
            <a:picLocks noChangeAspect="1"/>
          </p:cNvPicPr>
          <p:nvPr/>
        </p:nvPicPr>
        <p:blipFill>
          <a:blip r:embed="rId2" cstate="email"/>
          <a:srcRect/>
          <a:stretch>
            <a:fillRect/>
          </a:stretch>
        </p:blipFill>
        <p:spPr bwMode="auto">
          <a:xfrm>
            <a:off x="0" y="533400"/>
            <a:ext cx="4506913" cy="4191000"/>
          </a:xfrm>
          <a:prstGeom prst="rect">
            <a:avLst/>
          </a:prstGeom>
          <a:noFill/>
          <a:ln w="9525">
            <a:noFill/>
            <a:miter lim="800000"/>
            <a:headEnd/>
            <a:tailEnd/>
          </a:ln>
        </p:spPr>
      </p:pic>
      <p:pic>
        <p:nvPicPr>
          <p:cNvPr id="133124" name="Picture 3"/>
          <p:cNvPicPr>
            <a:picLocks noChangeAspect="1" noChangeArrowheads="1"/>
          </p:cNvPicPr>
          <p:nvPr/>
        </p:nvPicPr>
        <p:blipFill>
          <a:blip r:embed="rId3"/>
          <a:srcRect/>
          <a:stretch>
            <a:fillRect/>
          </a:stretch>
        </p:blipFill>
        <p:spPr bwMode="auto">
          <a:xfrm>
            <a:off x="4572000" y="533400"/>
            <a:ext cx="4572000" cy="4191000"/>
          </a:xfrm>
          <a:prstGeom prst="rect">
            <a:avLst/>
          </a:prstGeom>
          <a:noFill/>
          <a:ln w="9525" algn="ctr">
            <a:noFill/>
            <a:miter lim="800000"/>
            <a:headEnd/>
            <a:tailEnd/>
          </a:ln>
        </p:spPr>
      </p:pic>
      <p:sp>
        <p:nvSpPr>
          <p:cNvPr id="133125" name="TextBox 4"/>
          <p:cNvSpPr txBox="1">
            <a:spLocks noChangeArrowheads="1"/>
          </p:cNvSpPr>
          <p:nvPr/>
        </p:nvSpPr>
        <p:spPr bwMode="auto">
          <a:xfrm>
            <a:off x="1295400" y="3962400"/>
            <a:ext cx="2057400" cy="369888"/>
          </a:xfrm>
          <a:prstGeom prst="rect">
            <a:avLst/>
          </a:prstGeom>
          <a:noFill/>
          <a:ln w="9525">
            <a:noFill/>
            <a:miter lim="800000"/>
            <a:headEnd/>
            <a:tailEnd/>
          </a:ln>
        </p:spPr>
        <p:txBody>
          <a:bodyPr>
            <a:spAutoFit/>
          </a:bodyPr>
          <a:lstStyle/>
          <a:p>
            <a:pPr algn="ctr"/>
            <a:r>
              <a:rPr lang="en-US" altLang="en-US" b="1"/>
              <a:t>Jharkhand</a:t>
            </a:r>
          </a:p>
        </p:txBody>
      </p:sp>
      <p:sp>
        <p:nvSpPr>
          <p:cNvPr id="133126" name="TextBox 5"/>
          <p:cNvSpPr txBox="1">
            <a:spLocks noChangeArrowheads="1"/>
          </p:cNvSpPr>
          <p:nvPr/>
        </p:nvSpPr>
        <p:spPr bwMode="auto">
          <a:xfrm>
            <a:off x="5791200" y="4419600"/>
            <a:ext cx="2057400" cy="369888"/>
          </a:xfrm>
          <a:prstGeom prst="rect">
            <a:avLst/>
          </a:prstGeom>
          <a:noFill/>
          <a:ln w="9525">
            <a:noFill/>
            <a:miter lim="800000"/>
            <a:headEnd/>
            <a:tailEnd/>
          </a:ln>
        </p:spPr>
        <p:txBody>
          <a:bodyPr>
            <a:spAutoFit/>
          </a:bodyPr>
          <a:lstStyle/>
          <a:p>
            <a:pPr algn="ctr"/>
            <a:r>
              <a:rPr lang="en-US" altLang="en-US" b="1"/>
              <a:t>Chhattisgarh</a:t>
            </a:r>
          </a:p>
        </p:txBody>
      </p:sp>
      <p:sp>
        <p:nvSpPr>
          <p:cNvPr id="7" name="Subtitle 2"/>
          <p:cNvSpPr txBox="1">
            <a:spLocks/>
          </p:cNvSpPr>
          <p:nvPr/>
        </p:nvSpPr>
        <p:spPr bwMode="auto">
          <a:xfrm>
            <a:off x="0" y="4724400"/>
            <a:ext cx="9144000" cy="1895475"/>
          </a:xfrm>
          <a:prstGeom prst="rect">
            <a:avLst/>
          </a:prstGeom>
          <a:noFill/>
          <a:ln w="9525">
            <a:noFill/>
            <a:miter lim="800000"/>
            <a:headEnd/>
            <a:tailEnd/>
          </a:ln>
        </p:spPr>
        <p:txBody>
          <a:bodyPr/>
          <a:lstStyle/>
          <a:p>
            <a:pPr marL="342900" indent="-342900" algn="just">
              <a:lnSpc>
                <a:spcPct val="110000"/>
              </a:lnSpc>
              <a:spcBef>
                <a:spcPct val="20000"/>
              </a:spcBef>
              <a:buFont typeface="Arial" panose="020B0604020202020204" pitchFamily="34" charset="0"/>
              <a:buChar char="•"/>
              <a:defRPr/>
            </a:pPr>
            <a:r>
              <a:rPr lang="en-US" sz="1600" b="1" dirty="0">
                <a:latin typeface="Arial" panose="020B0604020202020204" pitchFamily="34" charset="0"/>
                <a:cs typeface="Arial" panose="020B0604020202020204" pitchFamily="34" charset="0"/>
              </a:rPr>
              <a:t>According to Para 25-(a) of Schedule-I , Proactive disclosure of basic information to all common people and stake holder using ‘</a:t>
            </a:r>
            <a:r>
              <a:rPr lang="en-US" sz="1600" b="1" dirty="0" err="1">
                <a:latin typeface="Arial" panose="020B0604020202020204" pitchFamily="34" charset="0"/>
                <a:cs typeface="Arial" panose="020B0604020202020204" pitchFamily="34" charset="0"/>
              </a:rPr>
              <a:t>Janata</a:t>
            </a:r>
            <a:r>
              <a:rPr lang="en-US" sz="1600" b="1" dirty="0">
                <a:latin typeface="Arial" panose="020B0604020202020204" pitchFamily="34" charset="0"/>
                <a:cs typeface="Arial" panose="020B0604020202020204" pitchFamily="34" charset="0"/>
              </a:rPr>
              <a:t> Information System’ is mandatory.</a:t>
            </a:r>
          </a:p>
          <a:p>
            <a:pPr marL="342900" indent="-342900" algn="just">
              <a:lnSpc>
                <a:spcPct val="110000"/>
              </a:lnSpc>
              <a:spcBef>
                <a:spcPct val="20000"/>
              </a:spcBef>
              <a:buFont typeface="Arial" panose="020B0604020202020204" pitchFamily="34" charset="0"/>
              <a:buChar char="•"/>
              <a:defRPr/>
            </a:pPr>
            <a:r>
              <a:rPr lang="en-US" sz="1600" b="1" dirty="0">
                <a:latin typeface="Arial" panose="020B0604020202020204" pitchFamily="34" charset="0"/>
                <a:cs typeface="Arial" panose="020B0604020202020204" pitchFamily="34" charset="0"/>
              </a:rPr>
              <a:t>It includes:</a:t>
            </a:r>
          </a:p>
          <a:p>
            <a:pPr marL="457200" indent="-457200" algn="just">
              <a:lnSpc>
                <a:spcPct val="110000"/>
              </a:lnSpc>
              <a:spcBef>
                <a:spcPct val="20000"/>
              </a:spcBef>
              <a:buFont typeface="Arial" charset="0"/>
              <a:buAutoNum type="arabicParenR"/>
              <a:defRPr/>
            </a:pPr>
            <a:r>
              <a:rPr lang="en-US" sz="1600" b="1" dirty="0">
                <a:latin typeface="Arial" panose="020B0604020202020204" pitchFamily="34" charset="0"/>
                <a:cs typeface="Arial" panose="020B0604020202020204" pitchFamily="34" charset="0"/>
              </a:rPr>
              <a:t>Display at each worksite</a:t>
            </a:r>
          </a:p>
          <a:p>
            <a:pPr marL="457200" indent="-457200" algn="just">
              <a:lnSpc>
                <a:spcPct val="110000"/>
              </a:lnSpc>
              <a:spcBef>
                <a:spcPct val="20000"/>
              </a:spcBef>
              <a:buFont typeface="Arial" charset="0"/>
              <a:buAutoNum type="arabicParenR"/>
              <a:defRPr/>
            </a:pPr>
            <a:r>
              <a:rPr lang="en-US" sz="1600" b="1" dirty="0">
                <a:latin typeface="Arial" panose="020B0604020202020204" pitchFamily="34" charset="0"/>
                <a:cs typeface="Arial" panose="020B0604020202020204" pitchFamily="34" charset="0"/>
              </a:rPr>
              <a:t>Display on prominent walls or Public board</a:t>
            </a:r>
          </a:p>
          <a:p>
            <a:pPr marL="457200" indent="-457200" algn="just">
              <a:lnSpc>
                <a:spcPct val="110000"/>
              </a:lnSpc>
              <a:spcBef>
                <a:spcPct val="20000"/>
              </a:spcBef>
              <a:buFont typeface="Arial" charset="0"/>
              <a:buAutoNum type="arabicParenR"/>
              <a:defRPr/>
            </a:pPr>
            <a:r>
              <a:rPr lang="en-US" sz="1600" b="1" dirty="0">
                <a:latin typeface="Arial" panose="020B0604020202020204" pitchFamily="34" charset="0"/>
                <a:cs typeface="Arial" panose="020B0604020202020204" pitchFamily="34" charset="0"/>
              </a:rPr>
              <a:t>Display through boards at the Gram </a:t>
            </a:r>
            <a:r>
              <a:rPr lang="en-US" sz="1600" b="1" dirty="0" err="1">
                <a:latin typeface="Arial" panose="020B0604020202020204" pitchFamily="34" charset="0"/>
                <a:cs typeface="Arial" panose="020B0604020202020204" pitchFamily="34" charset="0"/>
              </a:rPr>
              <a:t>Panchayat</a:t>
            </a:r>
            <a:r>
              <a:rPr lang="en-US" sz="1600" b="1" dirty="0">
                <a:latin typeface="Arial" panose="020B0604020202020204" pitchFamily="34" charset="0"/>
                <a:cs typeface="Arial" panose="020B0604020202020204" pitchFamily="34" charset="0"/>
              </a:rPr>
              <a:t> Office</a:t>
            </a:r>
          </a:p>
          <a:p>
            <a:pPr marL="457200" indent="-457200" algn="just">
              <a:lnSpc>
                <a:spcPct val="110000"/>
              </a:lnSpc>
              <a:spcBef>
                <a:spcPct val="20000"/>
              </a:spcBef>
              <a:buFont typeface="Arial" charset="0"/>
              <a:buAutoNum type="arabicParenR"/>
              <a:defRPr/>
            </a:pPr>
            <a:r>
              <a:rPr lang="en-US" sz="1600" b="1" dirty="0">
                <a:latin typeface="Arial" panose="020B0604020202020204" pitchFamily="34" charset="0"/>
                <a:cs typeface="Arial" panose="020B0604020202020204" pitchFamily="34" charset="0"/>
              </a:rPr>
              <a:t>Wall writing</a:t>
            </a:r>
          </a:p>
          <a:p>
            <a:pPr marL="342900" indent="-342900" algn="just">
              <a:lnSpc>
                <a:spcPct val="110000"/>
              </a:lnSpc>
              <a:spcBef>
                <a:spcPct val="20000"/>
              </a:spcBef>
              <a:buFont typeface="Arial" charset="0"/>
              <a:buChar char="•"/>
              <a:defRPr/>
            </a:pPr>
            <a:endParaRPr lang="en-US" sz="16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568325"/>
          </a:xfrm>
          <a:solidFill>
            <a:schemeClr val="bg2">
              <a:lumMod val="90000"/>
            </a:schemeClr>
          </a:solidFill>
        </p:spPr>
        <p:txBody>
          <a:bodyPr rtlCol="0" anchor="t">
            <a:normAutofit fontScale="97500"/>
          </a:bodyPr>
          <a:lstStyle/>
          <a:p>
            <a:pPr eaLnBrk="1" fontAlgn="auto" hangingPunct="1">
              <a:spcAft>
                <a:spcPts val="0"/>
              </a:spcAft>
              <a:defRPr/>
            </a:pPr>
            <a:r>
              <a:rPr lang="en-US" altLang="en-US" sz="2900" dirty="0">
                <a:solidFill>
                  <a:srgbClr val="C00000"/>
                </a:solidFill>
                <a:latin typeface="Century Schoolbook" pitchFamily="18" charset="0"/>
                <a:sym typeface="Arial" panose="020B0604020202020204" pitchFamily="34" charset="0"/>
              </a:rPr>
              <a:t>Wall Writing</a:t>
            </a:r>
            <a:endParaRPr lang="en-IN" altLang="en-US" sz="2900" dirty="0">
              <a:solidFill>
                <a:srgbClr val="C00000"/>
              </a:solidFill>
              <a:latin typeface="Century Schoolbook" pitchFamily="18" charset="0"/>
              <a:sym typeface="Arial" panose="020B0604020202020204" pitchFamily="34" charset="0"/>
            </a:endParaRPr>
          </a:p>
        </p:txBody>
      </p:sp>
      <p:sp>
        <p:nvSpPr>
          <p:cNvPr id="134147" name="TextBox 4"/>
          <p:cNvSpPr txBox="1">
            <a:spLocks noChangeArrowheads="1"/>
          </p:cNvSpPr>
          <p:nvPr/>
        </p:nvSpPr>
        <p:spPr bwMode="auto">
          <a:xfrm>
            <a:off x="5486400" y="1828800"/>
            <a:ext cx="2057400" cy="369888"/>
          </a:xfrm>
          <a:prstGeom prst="rect">
            <a:avLst/>
          </a:prstGeom>
          <a:noFill/>
          <a:ln w="9525">
            <a:noFill/>
            <a:miter lim="800000"/>
            <a:headEnd/>
            <a:tailEnd/>
          </a:ln>
        </p:spPr>
        <p:txBody>
          <a:bodyPr>
            <a:spAutoFit/>
          </a:bodyPr>
          <a:lstStyle/>
          <a:p>
            <a:pPr algn="ctr"/>
            <a:r>
              <a:rPr lang="en-US" altLang="en-US" b="1"/>
              <a:t>Andhra Pradesh</a:t>
            </a:r>
          </a:p>
        </p:txBody>
      </p:sp>
      <p:sp>
        <p:nvSpPr>
          <p:cNvPr id="134148" name="TextBox 5"/>
          <p:cNvSpPr txBox="1">
            <a:spLocks noChangeArrowheads="1"/>
          </p:cNvSpPr>
          <p:nvPr/>
        </p:nvSpPr>
        <p:spPr bwMode="auto">
          <a:xfrm>
            <a:off x="609600" y="5334000"/>
            <a:ext cx="2057400" cy="369888"/>
          </a:xfrm>
          <a:prstGeom prst="rect">
            <a:avLst/>
          </a:prstGeom>
          <a:noFill/>
          <a:ln w="9525">
            <a:noFill/>
            <a:miter lim="800000"/>
            <a:headEnd/>
            <a:tailEnd/>
          </a:ln>
        </p:spPr>
        <p:txBody>
          <a:bodyPr>
            <a:spAutoFit/>
          </a:bodyPr>
          <a:lstStyle/>
          <a:p>
            <a:pPr algn="ctr"/>
            <a:r>
              <a:rPr lang="en-US" altLang="en-US" b="1"/>
              <a:t>Chhattisgarh</a:t>
            </a:r>
          </a:p>
        </p:txBody>
      </p:sp>
      <p:pic>
        <p:nvPicPr>
          <p:cNvPr id="134149" name="Picture 7" descr="DSCN2312.JPG"/>
          <p:cNvPicPr>
            <a:picLocks noChangeAspect="1"/>
          </p:cNvPicPr>
          <p:nvPr/>
        </p:nvPicPr>
        <p:blipFill>
          <a:blip r:embed="rId2" cstate="email"/>
          <a:srcRect/>
          <a:stretch>
            <a:fillRect/>
          </a:stretch>
        </p:blipFill>
        <p:spPr bwMode="auto">
          <a:xfrm>
            <a:off x="0" y="609600"/>
            <a:ext cx="4267200" cy="3175000"/>
          </a:xfrm>
          <a:prstGeom prst="rect">
            <a:avLst/>
          </a:prstGeom>
          <a:noFill/>
          <a:ln w="9525">
            <a:noFill/>
            <a:miter lim="800000"/>
            <a:headEnd/>
            <a:tailEnd/>
          </a:ln>
        </p:spPr>
      </p:pic>
      <p:pic>
        <p:nvPicPr>
          <p:cNvPr id="134150" name="Picture 8" descr="MGNREGA Wall001.jpg"/>
          <p:cNvPicPr>
            <a:picLocks noChangeAspect="1"/>
          </p:cNvPicPr>
          <p:nvPr/>
        </p:nvPicPr>
        <p:blipFill>
          <a:blip r:embed="rId3"/>
          <a:srcRect/>
          <a:stretch>
            <a:fillRect/>
          </a:stretch>
        </p:blipFill>
        <p:spPr bwMode="auto">
          <a:xfrm>
            <a:off x="3282950" y="3733800"/>
            <a:ext cx="586105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4946</TotalTime>
  <Words>9265</Words>
  <Application>Microsoft Office PowerPoint</Application>
  <PresentationFormat>On-screen Show (4:3)</PresentationFormat>
  <Paragraphs>4850</Paragraphs>
  <Slides>123</Slides>
  <Notes>19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123</vt:i4>
      </vt:variant>
    </vt:vector>
  </HeadingPairs>
  <TitlesOfParts>
    <vt:vector size="140" baseType="lpstr">
      <vt:lpstr>Arial</vt:lpstr>
      <vt:lpstr>Franklin Gothic Book</vt:lpstr>
      <vt:lpstr>Perpetua</vt:lpstr>
      <vt:lpstr>Wingdings 2</vt:lpstr>
      <vt:lpstr>Calibri</vt:lpstr>
      <vt:lpstr>Chiller</vt:lpstr>
      <vt:lpstr>Century Schoolbook</vt:lpstr>
      <vt:lpstr>Californian FB</vt:lpstr>
      <vt:lpstr>Times New Roman</vt:lpstr>
      <vt:lpstr>Ebrima</vt:lpstr>
      <vt:lpstr>Merriweather</vt:lpstr>
      <vt:lpstr>Titillium Web</vt:lpstr>
      <vt:lpstr>Verdana</vt:lpstr>
      <vt:lpstr>Wingdings</vt:lpstr>
      <vt:lpstr>Mangal</vt:lpstr>
      <vt:lpstr>1_Equity</vt:lpstr>
      <vt:lpstr>Office Theme</vt:lpstr>
      <vt:lpstr>Slide 1</vt:lpstr>
      <vt:lpstr>Thanks…</vt:lpstr>
      <vt:lpstr>Achievements of FY 2016-17so far</vt:lpstr>
      <vt:lpstr>Achievements of FY 2016-17so far</vt:lpstr>
      <vt:lpstr>Items</vt:lpstr>
      <vt:lpstr>Items</vt:lpstr>
      <vt:lpstr>Persondays (PDs) Generation </vt:lpstr>
      <vt:lpstr>PDs Generation (Performance against LB till 31st Dec, 16)</vt:lpstr>
      <vt:lpstr>GPs with no expenditure</vt:lpstr>
      <vt:lpstr>Progress of  Focus Areas</vt:lpstr>
      <vt:lpstr>Farm Ponds</vt:lpstr>
      <vt:lpstr>Slide 12</vt:lpstr>
      <vt:lpstr>Slide 13</vt:lpstr>
      <vt:lpstr>Slide 14</vt:lpstr>
      <vt:lpstr>Slide 15</vt:lpstr>
      <vt:lpstr>IHHL</vt:lpstr>
      <vt:lpstr>Slide 17</vt:lpstr>
      <vt:lpstr>Aanganwadi Kendras (AWC)</vt:lpstr>
      <vt:lpstr>Slide 19</vt:lpstr>
      <vt:lpstr>Vermi/ NADEP Composting</vt:lpstr>
      <vt:lpstr>Slide 21</vt:lpstr>
      <vt:lpstr>Slide 22</vt:lpstr>
      <vt:lpstr>Slide 23</vt:lpstr>
      <vt:lpstr>Slide 24</vt:lpstr>
      <vt:lpstr>Slide 25</vt:lpstr>
      <vt:lpstr>Geo-MGNREGA</vt:lpstr>
      <vt:lpstr>Slide 27</vt:lpstr>
      <vt:lpstr>Slide 28</vt:lpstr>
      <vt:lpstr>Slide 29</vt:lpstr>
      <vt:lpstr>Slide 30</vt:lpstr>
      <vt:lpstr>Slide 31</vt:lpstr>
      <vt:lpstr>Slide 32</vt:lpstr>
      <vt:lpstr>Slide 33</vt:lpstr>
      <vt:lpstr>Support</vt:lpstr>
      <vt:lpstr> Challenges  </vt:lpstr>
      <vt:lpstr>Slide 36</vt:lpstr>
      <vt:lpstr>Emphasis  on  NRM &amp; Agriculture</vt:lpstr>
      <vt:lpstr>Slide 38</vt:lpstr>
      <vt:lpstr>Slide 39</vt:lpstr>
      <vt:lpstr>Slide 40</vt:lpstr>
      <vt:lpstr>NRM works</vt:lpstr>
      <vt:lpstr>Exp. on Agriculture &amp; Allied Works </vt:lpstr>
      <vt:lpstr>Slide 43</vt:lpstr>
      <vt:lpstr>Slide 44</vt:lpstr>
      <vt:lpstr>Slide 45</vt:lpstr>
      <vt:lpstr>Converting barren sloping lands to productive terraced fields</vt:lpstr>
      <vt:lpstr>Slide 47</vt:lpstr>
      <vt:lpstr>Slide 48</vt:lpstr>
      <vt:lpstr>Slide 49</vt:lpstr>
      <vt:lpstr>Slide 50</vt:lpstr>
      <vt:lpstr>Slide 51</vt:lpstr>
      <vt:lpstr>Slide 52</vt:lpstr>
      <vt:lpstr>Expanding the network of minor irrigation channels</vt:lpstr>
      <vt:lpstr>Converting barren sloping lands to productive terraced fields</vt:lpstr>
      <vt:lpstr>Creation of Individual Assets (Category B)</vt:lpstr>
      <vt:lpstr>Status of Category B work in FY 2016-17 so far</vt:lpstr>
      <vt:lpstr>Slide 57</vt:lpstr>
      <vt:lpstr>Slide 58</vt:lpstr>
      <vt:lpstr>Slide 59</vt:lpstr>
      <vt:lpstr>Completion of incomplete works</vt:lpstr>
      <vt:lpstr>Works Completion Rate  (Works started since inception till FY 2014-15)</vt:lpstr>
      <vt:lpstr>Works Completion rate  (Works started since inception till FY 2015-16)</vt:lpstr>
      <vt:lpstr>Works Completion rate  (Works started since inception till date)</vt:lpstr>
      <vt:lpstr>Slide 64</vt:lpstr>
      <vt:lpstr>Slide 65</vt:lpstr>
      <vt:lpstr>Slide 66</vt:lpstr>
      <vt:lpstr>Slide 67</vt:lpstr>
      <vt:lpstr>Timely payment of wages/ Delay compensation</vt:lpstr>
      <vt:lpstr>delay payment in FY 2016-17 (% of transactions with delay)</vt:lpstr>
      <vt:lpstr>Direct Benefit Transfer,  e-FMS Unversalization &amp;  Capacity Building  (Digital Payment)</vt:lpstr>
      <vt:lpstr>AADHAAR SEEDING &amp; CONVERSION</vt:lpstr>
      <vt:lpstr>RECENT DEVELOPMENT :  ABP CONVERSION</vt:lpstr>
      <vt:lpstr>AADHAAR SEEDING &amp; CONVERSION</vt:lpstr>
      <vt:lpstr>AADHAAR SEEDING &amp; CONVERSION</vt:lpstr>
      <vt:lpstr>e-FMS UNIVERSALIZATION: COVERAGE OF GPs</vt:lpstr>
      <vt:lpstr>e-FMS UNIVERSALIZATION: COVERAGE OF GPs</vt:lpstr>
      <vt:lpstr>e-FMS UNIVERSALIZATION</vt:lpstr>
      <vt:lpstr>Slide 78</vt:lpstr>
      <vt:lpstr>Slide 79</vt:lpstr>
      <vt:lpstr>Slide 80</vt:lpstr>
      <vt:lpstr>Status of job card verification</vt:lpstr>
      <vt:lpstr>Status of Job-card verification/ Updation</vt:lpstr>
      <vt:lpstr>Slide 83</vt:lpstr>
      <vt:lpstr>Adoption of  7 Registers</vt:lpstr>
      <vt:lpstr>Adoption of 7 Registers</vt:lpstr>
      <vt:lpstr>List of 7 Registers</vt:lpstr>
      <vt:lpstr>Status of Adoption of 7 Registers</vt:lpstr>
      <vt:lpstr>Social Audit</vt:lpstr>
      <vt:lpstr>Slide 89</vt:lpstr>
      <vt:lpstr>Slide 90</vt:lpstr>
      <vt:lpstr>RECENT DEVELOPMENTS</vt:lpstr>
      <vt:lpstr>Slide 92</vt:lpstr>
      <vt:lpstr>Barefoot Technicians (BFTs)</vt:lpstr>
      <vt:lpstr>Status of Barefoot Technicians (BFTs)</vt:lpstr>
      <vt:lpstr>Slide 95</vt:lpstr>
      <vt:lpstr>Slide 96</vt:lpstr>
      <vt:lpstr>Information Education and Communication</vt:lpstr>
      <vt:lpstr>Information display board</vt:lpstr>
      <vt:lpstr>Wall Writing</vt:lpstr>
      <vt:lpstr>Status on DTRT and BTRT training on Samarthya Manual</vt:lpstr>
      <vt:lpstr>Slide 101</vt:lpstr>
      <vt:lpstr>Slide 102</vt:lpstr>
      <vt:lpstr>Slide 103</vt:lpstr>
      <vt:lpstr>  </vt:lpstr>
      <vt:lpstr>Status of Project LIFE</vt:lpstr>
      <vt:lpstr>LIFE: Status of skilling for wages</vt:lpstr>
      <vt:lpstr>LIFE: Status of Skilling for Self Employment</vt:lpstr>
      <vt:lpstr>LIFE: Status of Livelihood Upgradation</vt:lpstr>
      <vt:lpstr>Research Studies on MGNREGA</vt:lpstr>
      <vt:lpstr>State-wise topics selected for Research Studies</vt:lpstr>
      <vt:lpstr>State-wise topics selected for Research Studies</vt:lpstr>
      <vt:lpstr>State-wise topics selected for Research Studies</vt:lpstr>
      <vt:lpstr>Mapping of Manual Casual Labour as per SECC</vt:lpstr>
      <vt:lpstr>Status of mapping Manual Casual Labour </vt:lpstr>
      <vt:lpstr>Planning of  FY 2017-18</vt:lpstr>
      <vt:lpstr>Data entry status of LB for FY 2017-18</vt:lpstr>
      <vt:lpstr>Pending CAG Paras’</vt:lpstr>
      <vt:lpstr>Pending C&amp;AG paras awaited for reply</vt:lpstr>
      <vt:lpstr>Pending C&amp;AG paras awaited for reply</vt:lpstr>
      <vt:lpstr>Pending C&amp;AG paras awaited for reply</vt:lpstr>
      <vt:lpstr>Pending Parliamentary Assurance</vt:lpstr>
      <vt:lpstr>Pending Parliamentary Assurance</vt:lpstr>
      <vt:lpstr>Thanks Again...</vt:lpstr>
    </vt:vector>
  </TitlesOfParts>
  <Company>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administrative systems</dc:title>
  <dc:creator>DRD</dc:creator>
  <cp:lastModifiedBy>NIC-DRD</cp:lastModifiedBy>
  <cp:revision>866</cp:revision>
  <cp:lastPrinted>2017-01-16T12:56:47Z</cp:lastPrinted>
  <dcterms:created xsi:type="dcterms:W3CDTF">2008-03-24T08:17:57Z</dcterms:created>
  <dcterms:modified xsi:type="dcterms:W3CDTF">2017-01-17T12:46:08Z</dcterms:modified>
</cp:coreProperties>
</file>